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4"/>
  </p:notesMasterIdLst>
  <p:sldIdLst>
    <p:sldId id="256" r:id="rId2"/>
    <p:sldId id="285" r:id="rId3"/>
    <p:sldId id="266" r:id="rId4"/>
    <p:sldId id="286" r:id="rId5"/>
    <p:sldId id="279" r:id="rId6"/>
    <p:sldId id="283" r:id="rId7"/>
    <p:sldId id="265" r:id="rId8"/>
    <p:sldId id="267" r:id="rId9"/>
    <p:sldId id="268" r:id="rId10"/>
    <p:sldId id="280" r:id="rId11"/>
    <p:sldId id="290" r:id="rId12"/>
    <p:sldId id="282" r:id="rId13"/>
    <p:sldId id="269" r:id="rId14"/>
    <p:sldId id="301" r:id="rId15"/>
    <p:sldId id="326" r:id="rId16"/>
    <p:sldId id="321" r:id="rId17"/>
    <p:sldId id="323" r:id="rId18"/>
    <p:sldId id="328" r:id="rId19"/>
    <p:sldId id="329" r:id="rId20"/>
    <p:sldId id="330" r:id="rId21"/>
    <p:sldId id="338" r:id="rId22"/>
    <p:sldId id="327" r:id="rId2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DBBF53F-0B6F-2A9C-3289-BF74D153E397}" name="William Kirschenman" initials="WK" userId="9037f5d045ff2db6" providerId="Windows Live"/>
  <p188:author id="{A2F1FE6E-AB12-2AB8-F2E7-3D30C6DACAA6}" name="Will Kirschenman" initials="WK" userId="S::wkkirsch@ncsu.edu::cb3dc215-71a9-49ab-8063-abc3a5fcdbf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C0"/>
    <a:srgbClr val="7FBF3F"/>
    <a:srgbClr val="7F7FBF"/>
    <a:srgbClr val="FF7F3F"/>
    <a:srgbClr val="93939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46" autoAdjust="0"/>
    <p:restoredTop sz="97386" autoAdjust="0"/>
  </p:normalViewPr>
  <p:slideViewPr>
    <p:cSldViewPr snapToGrid="0" snapToObjects="1">
      <p:cViewPr varScale="1">
        <p:scale>
          <a:sx n="205" d="100"/>
          <a:sy n="205" d="100"/>
        </p:scale>
        <p:origin x="2994" y="168"/>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3B5A7A-13FA-4847-8C23-0CED34494778}" type="datetimeFigureOut">
              <a:rPr lang="en-US" smtClean="0"/>
              <a:t>10/18/2024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0349E2-400F-4DBC-AB3F-DEF7D7BA52A2}" type="slidenum">
              <a:rPr lang="en-US" smtClean="0"/>
              <a:t>‹#›</a:t>
            </a:fld>
            <a:endParaRPr lang="en-US"/>
          </a:p>
        </p:txBody>
      </p:sp>
    </p:spTree>
    <p:extLst>
      <p:ext uri="{BB962C8B-B14F-4D97-AF65-F5344CB8AC3E}">
        <p14:creationId xmlns:p14="http://schemas.microsoft.com/office/powerpoint/2010/main" val="724761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295cb9e5f9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3556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EBAE4769-4FA8-12B8-AEA4-10244FC44CE6}"/>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C7E05FC6-5F0A-3A8B-9A9B-9FB24A05E1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1DE967EC-32B2-5456-A929-4473345A33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712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3F0A4E23-443B-2427-50F3-5E8537884D20}"/>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69791D43-A0D9-928E-3028-C5DDF6038D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D1A1AE56-83BF-9DF4-8D32-7171811767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LHD: https://www.surfpac.navy.mil/Ships/By-Class/Amphibious-Assault-Ship-LHD-LHA/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00713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295cb9e5f9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1685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3F0A4E23-443B-2427-50F3-5E8537884D20}"/>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69791D43-A0D9-928E-3028-C5DDF6038D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D1A1AE56-83BF-9DF4-8D32-7171811767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LHD: https://www.surfpac.navy.mil/Ships/By-Class/Amphibious-Assault-Ship-LHD-LHA/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26290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A100E83E-8FF3-2B0D-90F0-C38E9D6096B0}"/>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29540164-4BC3-A749-89E4-3E011D67E5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AE090C26-CD48-4774-E7F6-A9F5365283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2305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A100E83E-8FF3-2B0D-90F0-C38E9D6096B0}"/>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29540164-4BC3-A749-89E4-3E011D67E5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AE090C26-CD48-4774-E7F6-A9F5365283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9281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A100E83E-8FF3-2B0D-90F0-C38E9D6096B0}"/>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29540164-4BC3-A749-89E4-3E011D67E5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AE090C26-CD48-4774-E7F6-A9F5365283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6611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A100E83E-8FF3-2B0D-90F0-C38E9D6096B0}"/>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29540164-4BC3-A749-89E4-3E011D67E5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AE090C26-CD48-4774-E7F6-A9F5365283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972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A100E83E-8FF3-2B0D-90F0-C38E9D6096B0}"/>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29540164-4BC3-A749-89E4-3E011D67E5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AE090C26-CD48-4774-E7F6-A9F5365283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5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A100E83E-8FF3-2B0D-90F0-C38E9D6096B0}"/>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29540164-4BC3-A749-89E4-3E011D67E5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AE090C26-CD48-4774-E7F6-A9F5365283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8357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295cb9e5f9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282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A100E83E-8FF3-2B0D-90F0-C38E9D6096B0}"/>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29540164-4BC3-A749-89E4-3E011D67E5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AE090C26-CD48-4774-E7F6-A9F5365283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299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961A1F36-FADD-053C-27A0-FBA87A3B4F68}"/>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A2A048D6-93E0-CE53-9B70-339F71727D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9FB04AF0-7B38-F3EA-90CE-BE11E175E0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Graphics from: https://www.britannica.com/story/facts-and-statistics-about-the-normandy-invasion</a:t>
            </a:r>
          </a:p>
          <a:p>
            <a:pPr marL="171450" lvl="0" indent="-171450" algn="l" rtl="0">
              <a:spcBef>
                <a:spcPts val="0"/>
              </a:spcBef>
              <a:spcAft>
                <a:spcPts val="0"/>
              </a:spcAft>
              <a:buFont typeface="Arial" panose="020B0604020202020204" pitchFamily="34" charset="0"/>
              <a:buChar char="•"/>
            </a:pPr>
            <a:r>
              <a:rPr lang="en-US" dirty="0"/>
              <a:t>Map from: https://s3.amazonaws.com/usma-media/inline-images/academics/academic_departments/history/WWII%20Europe%20Med/WWIIEurope54.jpg</a:t>
            </a:r>
          </a:p>
          <a:p>
            <a:pPr marL="171450" lvl="0" indent="-171450" algn="l" rtl="0">
              <a:spcBef>
                <a:spcPts val="0"/>
              </a:spcBef>
              <a:spcAft>
                <a:spcPts val="0"/>
              </a:spcAft>
              <a:buFont typeface="Arial" panose="020B0604020202020204" pitchFamily="34" charset="0"/>
              <a:buChar char="•"/>
            </a:pPr>
            <a:r>
              <a:rPr lang="en-US" dirty="0" err="1"/>
              <a:t>Brixham</a:t>
            </a:r>
            <a:r>
              <a:rPr lang="en-US" dirty="0"/>
              <a:t> pic: photo by U.S. Army Technician 5</a:t>
            </a:r>
            <a:r>
              <a:rPr lang="en-US" baseline="30000" dirty="0"/>
              <a:t>th</a:t>
            </a:r>
            <a:r>
              <a:rPr lang="en-US" dirty="0"/>
              <a:t> Grade Bill Nehez</a:t>
            </a:r>
          </a:p>
          <a:p>
            <a:pPr marL="171450" lvl="0" indent="-171450" algn="l" rtl="0">
              <a:spcBef>
                <a:spcPts val="0"/>
              </a:spcBef>
              <a:spcAft>
                <a:spcPts val="0"/>
              </a:spcAft>
              <a:buFont typeface="Arial" panose="020B0604020202020204" pitchFamily="34" charset="0"/>
              <a:buChar char="•"/>
            </a:pPr>
            <a:r>
              <a:rPr lang="en-US" dirty="0"/>
              <a:t>Omaha Beach pic: photo by USCG MoMMc3 Arthur DeLorenzo</a:t>
            </a:r>
          </a:p>
        </p:txBody>
      </p:sp>
    </p:spTree>
    <p:extLst>
      <p:ext uri="{BB962C8B-B14F-4D97-AF65-F5344CB8AC3E}">
        <p14:creationId xmlns:p14="http://schemas.microsoft.com/office/powerpoint/2010/main" val="613777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961A1F36-FADD-053C-27A0-FBA87A3B4F68}"/>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A2A048D6-93E0-CE53-9B70-339F71727D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9FB04AF0-7B38-F3EA-90CE-BE11E175E0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117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8FA0BB08-0D58-7B49-9BC7-3FCB149428BD}"/>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A8AD35A8-31A1-2A7B-30BF-3331C174A7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2A0813AB-5755-6CD3-0DAF-5BC70C36CD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2937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295cb9e5f9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0069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295cb9e5f9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343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295cb9e5f9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807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A100E83E-8FF3-2B0D-90F0-C38E9D6096B0}"/>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29540164-4BC3-A749-89E4-3E011D67E5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AE090C26-CD48-4774-E7F6-A9F5365283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4141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308D7528-181E-4954-B52A-AC0CD0654F0D}" type="datetime1">
              <a:rPr lang="en-US" smtClean="0"/>
              <a:t>10/18/2024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788444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1DC8736-B832-4CFB-BDED-E12ED427FE51}" type="datetime1">
              <a:rPr lang="en-US" smtClean="0"/>
              <a:t>10/18/2024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5469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16BC7BF-9B56-40C0-AA45-E25D0BB13655}" type="datetime1">
              <a:rPr lang="en-US" smtClean="0"/>
              <a:t>10/18/2024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826510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BDB7C74B-4671-47CE-ACFA-24964B71148D}" type="datetime1">
              <a:rPr lang="en-US" smtClean="0"/>
              <a:t>10/18/2024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7010400" y="4865318"/>
            <a:ext cx="2133600" cy="273844"/>
          </a:xfrm>
        </p:spPr>
        <p:txBody>
          <a:bodyPr/>
          <a:lstStyle>
            <a:lvl1pPr>
              <a:defRPr>
                <a:latin typeface="Arial" panose="020B0604020202020204" pitchFamily="34" charset="0"/>
                <a:cs typeface="Arial" panose="020B0604020202020204" pitchFamily="34" charset="0"/>
              </a:defRPr>
            </a:lvl1pPr>
          </a:lstStyle>
          <a:p>
            <a:pPr>
              <a:defRPr/>
            </a:pPr>
            <a:fld id="{3FF2C605-4958-CF43-AA48-80339EFDB0AF}" type="slidenum">
              <a:rPr lang="en-US" smtClean="0"/>
              <a:pPr>
                <a:defRPr/>
              </a:pPr>
              <a:t>‹#›</a:t>
            </a:fld>
            <a:endParaRPr lang="en-US"/>
          </a:p>
        </p:txBody>
      </p:sp>
    </p:spTree>
    <p:extLst>
      <p:ext uri="{BB962C8B-B14F-4D97-AF65-F5344CB8AC3E}">
        <p14:creationId xmlns:p14="http://schemas.microsoft.com/office/powerpoint/2010/main" val="425754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035563"/>
            <a:ext cx="7772400" cy="1021556"/>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A59206E6-8CF0-4810-A2A3-9A356638CE18}" type="datetime1">
              <a:rPr lang="en-US" smtClean="0"/>
              <a:t>10/18/2024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944886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76377"/>
            <a:ext cx="4038600" cy="311824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76377"/>
            <a:ext cx="4038600" cy="311824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F5414C94-BFA9-4219-8132-80FF8C4F6EBC}" type="datetime1">
              <a:rPr lang="en-US" smtClean="0"/>
              <a:t>10/18/2024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785265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3" y="650504"/>
            <a:ext cx="8229600" cy="801290"/>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E0233747-355C-44AE-8AC4-1E75EAC4DD5E}" type="datetime1">
              <a:rPr lang="en-US" smtClean="0"/>
              <a:t>10/18/2024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760394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B152751E-C4D8-4A06-B175-CD557042F45C}" type="datetime1">
              <a:rPr lang="en-US" smtClean="0"/>
              <a:t>10/18/2024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876286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EC65904-86F8-4897-B1BB-53DDBB111B5F}" type="datetime1">
              <a:rPr lang="en-US" smtClean="0"/>
              <a:t>10/18/2024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779307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2450997-9A5F-4CDB-9C26-063FC7F54EC0}" type="datetime1">
              <a:rPr lang="en-US" smtClean="0"/>
              <a:t>10/18/2024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405940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A085989-9955-44C2-8BDB-5D333AE716A8}" type="datetime1">
              <a:rPr lang="en-US" smtClean="0"/>
              <a:t>10/18/2024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21490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675085"/>
            <a:ext cx="8229600" cy="801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457200" y="2266950"/>
            <a:ext cx="8229600" cy="23276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1C411BF8-4449-41F1-A4EE-3ACE749856D6}" type="datetime1">
              <a:rPr lang="en-US" smtClean="0"/>
              <a:t>10/18/2024</a:t>
            </a:fld>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9152194" cy="4572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Clr>
          <a:schemeClr val="tx1"/>
        </a:buClr>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hyperlink" Target="mailto:wkkirsch@ncsu.edu"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3.emf"/><Relationship Id="rId7" Type="http://schemas.openxmlformats.org/officeDocument/2006/relationships/image" Target="../media/image26.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50.png"/><Relationship Id="rId4" Type="http://schemas.openxmlformats.org/officeDocument/2006/relationships/image" Target="../media/image24.png"/><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6.png"/><Relationship Id="rId7"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35.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44.png"/><Relationship Id="rId9"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a:xfrm>
            <a:off x="685800" y="1170471"/>
            <a:ext cx="7772400" cy="1102519"/>
          </a:xfrm>
        </p:spPr>
        <p:txBody>
          <a:bodyPr/>
          <a:lstStyle/>
          <a:p>
            <a:r>
              <a:rPr lang="en-US" sz="2400" dirty="0">
                <a:latin typeface="Arial" charset="0"/>
              </a:rPr>
              <a:t>Automated Vessel Selection </a:t>
            </a:r>
            <a:br>
              <a:rPr lang="en-US" sz="2400" dirty="0">
                <a:latin typeface="Arial" charset="0"/>
              </a:rPr>
            </a:br>
            <a:r>
              <a:rPr lang="en-US" sz="2400" dirty="0">
                <a:latin typeface="Arial" charset="0"/>
              </a:rPr>
              <a:t>and Combat Load Planning</a:t>
            </a:r>
          </a:p>
        </p:txBody>
      </p:sp>
      <p:sp>
        <p:nvSpPr>
          <p:cNvPr id="3" name="Subtitle 2"/>
          <p:cNvSpPr>
            <a:spLocks noGrp="1"/>
          </p:cNvSpPr>
          <p:nvPr>
            <p:ph type="subTitle" idx="1"/>
          </p:nvPr>
        </p:nvSpPr>
        <p:spPr>
          <a:xfrm>
            <a:off x="913263" y="4146470"/>
            <a:ext cx="7317475" cy="941130"/>
          </a:xfrm>
        </p:spPr>
        <p:txBody>
          <a:bodyPr rtlCol="0">
            <a:normAutofit fontScale="85000" lnSpcReduction="20000"/>
          </a:bodyPr>
          <a:lstStyle/>
          <a:p>
            <a:pPr fontAlgn="auto">
              <a:spcAft>
                <a:spcPts val="0"/>
              </a:spcAft>
              <a:buFont typeface="Arial"/>
              <a:buNone/>
              <a:defRPr/>
            </a:pPr>
            <a:r>
              <a:rPr lang="en-US" sz="1600" dirty="0">
                <a:solidFill>
                  <a:srgbClr val="939393"/>
                </a:solidFill>
                <a:ea typeface="+mn-ea"/>
              </a:rPr>
              <a:t>MAJ Will Kirschenman</a:t>
            </a:r>
          </a:p>
          <a:p>
            <a:pPr fontAlgn="auto">
              <a:spcAft>
                <a:spcPts val="0"/>
              </a:spcAft>
              <a:buFont typeface="Arial"/>
              <a:buNone/>
              <a:defRPr/>
            </a:pPr>
            <a:endParaRPr lang="en-US" sz="1600" dirty="0">
              <a:solidFill>
                <a:srgbClr val="939393"/>
              </a:solidFill>
              <a:ea typeface="+mn-ea"/>
            </a:endParaRPr>
          </a:p>
          <a:p>
            <a:pPr fontAlgn="auto">
              <a:spcAft>
                <a:spcPts val="0"/>
              </a:spcAft>
              <a:buFont typeface="Arial"/>
              <a:buNone/>
              <a:defRPr/>
            </a:pPr>
            <a:r>
              <a:rPr lang="en-US" sz="1600" dirty="0">
                <a:solidFill>
                  <a:srgbClr val="939393"/>
                </a:solidFill>
                <a:ea typeface="+mn-ea"/>
              </a:rPr>
              <a:t>Operations Research Ph.D. Student</a:t>
            </a:r>
          </a:p>
          <a:p>
            <a:pPr fontAlgn="auto">
              <a:spcAft>
                <a:spcPts val="0"/>
              </a:spcAft>
              <a:buFont typeface="Arial"/>
              <a:buNone/>
              <a:defRPr/>
            </a:pPr>
            <a:r>
              <a:rPr lang="en-US" sz="1600" dirty="0">
                <a:solidFill>
                  <a:srgbClr val="939393"/>
                </a:solidFill>
                <a:ea typeface="+mn-ea"/>
              </a:rPr>
              <a:t> Department of Industrial and Systems Engineering, North Carolina State University </a:t>
            </a:r>
          </a:p>
        </p:txBody>
      </p:sp>
      <p:sp>
        <p:nvSpPr>
          <p:cNvPr id="5" name="Subtitle 2">
            <a:extLst>
              <a:ext uri="{FF2B5EF4-FFF2-40B4-BE49-F238E27FC236}">
                <a16:creationId xmlns:a16="http://schemas.microsoft.com/office/drawing/2014/main" id="{9144B786-0D77-1316-8F22-803BBF0DBE09}"/>
              </a:ext>
            </a:extLst>
          </p:cNvPr>
          <p:cNvSpPr txBox="1">
            <a:spLocks/>
          </p:cNvSpPr>
          <p:nvPr/>
        </p:nvSpPr>
        <p:spPr bwMode="auto">
          <a:xfrm>
            <a:off x="1371600" y="3192963"/>
            <a:ext cx="6400800" cy="7582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rtlCol="0" anchor="t" anchorCtr="0" compatLnSpc="1">
            <a:prstTxWarp prst="textNoShape">
              <a:avLst/>
            </a:prstTxWarp>
            <a:normAutofit lnSpcReduction="10000"/>
          </a:bodyPr>
          <a:lstStyle>
            <a:lvl1pPr marL="0" indent="0" algn="ctr" defTabSz="457200" rtl="0" eaLnBrk="1" fontAlgn="base" hangingPunct="1">
              <a:spcBef>
                <a:spcPct val="20000"/>
              </a:spcBef>
              <a:spcAft>
                <a:spcPct val="0"/>
              </a:spcAft>
              <a:buFont typeface="Arial" charset="0"/>
              <a:buNone/>
              <a:defRPr sz="2400" kern="1200">
                <a:solidFill>
                  <a:schemeClr val="tx1">
                    <a:tint val="75000"/>
                  </a:schemeClr>
                </a:solidFill>
                <a:latin typeface="Arial"/>
                <a:ea typeface="ＭＳ Ｐゴシック" charset="0"/>
                <a:cs typeface="Arial"/>
              </a:defRPr>
            </a:lvl1pPr>
            <a:lvl2pPr marL="457200" indent="0" algn="ctr" defTabSz="457200" rtl="0" eaLnBrk="1" fontAlgn="base" hangingPunct="1">
              <a:spcBef>
                <a:spcPct val="20000"/>
              </a:spcBef>
              <a:spcAft>
                <a:spcPct val="0"/>
              </a:spcAft>
              <a:buClr>
                <a:schemeClr val="tx1"/>
              </a:buClr>
              <a:buFont typeface="Arial" charset="0"/>
              <a:buNone/>
              <a:defRPr sz="2400" kern="1200">
                <a:solidFill>
                  <a:schemeClr val="tx1">
                    <a:tint val="75000"/>
                  </a:schemeClr>
                </a:solidFill>
                <a:latin typeface="Arial"/>
                <a:ea typeface="ＭＳ Ｐゴシック" charset="0"/>
                <a:cs typeface="Arial"/>
              </a:defRPr>
            </a:lvl2pPr>
            <a:lvl3pPr marL="914400" indent="0" algn="ctr" defTabSz="457200" rtl="0" eaLnBrk="1" fontAlgn="base" hangingPunct="1">
              <a:spcBef>
                <a:spcPct val="20000"/>
              </a:spcBef>
              <a:spcAft>
                <a:spcPct val="0"/>
              </a:spcAft>
              <a:buFont typeface="Arial" charset="0"/>
              <a:buNone/>
              <a:defRPr kern="1200">
                <a:solidFill>
                  <a:schemeClr val="tx1">
                    <a:tint val="75000"/>
                  </a:schemeClr>
                </a:solidFill>
                <a:latin typeface="Arial"/>
                <a:ea typeface="ＭＳ Ｐゴシック" charset="0"/>
                <a:cs typeface="Arial"/>
              </a:defRPr>
            </a:lvl3pPr>
            <a:lvl4pPr marL="1371600" indent="0" algn="ctr" defTabSz="457200" rtl="0" eaLnBrk="1" fontAlgn="base" hangingPunct="1">
              <a:spcBef>
                <a:spcPct val="20000"/>
              </a:spcBef>
              <a:spcAft>
                <a:spcPct val="0"/>
              </a:spcAft>
              <a:buFont typeface="Arial" charset="0"/>
              <a:buNone/>
              <a:defRPr sz="1400" kern="1200">
                <a:solidFill>
                  <a:schemeClr val="tx1">
                    <a:tint val="75000"/>
                  </a:schemeClr>
                </a:solidFill>
                <a:latin typeface="Arial"/>
                <a:ea typeface="ＭＳ Ｐゴシック" charset="0"/>
                <a:cs typeface="Arial"/>
              </a:defRPr>
            </a:lvl4pPr>
            <a:lvl5pPr marL="1828800" indent="0" algn="ctr" defTabSz="457200" rtl="0" eaLnBrk="1" fontAlgn="base" hangingPunct="1">
              <a:spcBef>
                <a:spcPct val="20000"/>
              </a:spcBef>
              <a:spcAft>
                <a:spcPct val="0"/>
              </a:spcAft>
              <a:buFont typeface="Arial" charset="0"/>
              <a:buNone/>
              <a:defRPr sz="1000" kern="1200">
                <a:solidFill>
                  <a:schemeClr val="tx1">
                    <a:tint val="75000"/>
                  </a:schemeClr>
                </a:solidFill>
                <a:latin typeface="Arial"/>
                <a:ea typeface="ＭＳ Ｐゴシック" charset="0"/>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buFont typeface="Arial"/>
              <a:buNone/>
              <a:defRPr/>
            </a:pPr>
            <a:r>
              <a:rPr lang="en-US" sz="1400" b="1" dirty="0">
                <a:solidFill>
                  <a:schemeClr val="tx1"/>
                </a:solidFill>
                <a:ea typeface="+mn-ea"/>
              </a:rPr>
              <a:t>2024 INFORMS Annual Meeting</a:t>
            </a:r>
          </a:p>
          <a:p>
            <a:pPr fontAlgn="auto">
              <a:spcAft>
                <a:spcPts val="0"/>
              </a:spcAft>
              <a:buFont typeface="Arial"/>
              <a:buNone/>
              <a:defRPr/>
            </a:pPr>
            <a:r>
              <a:rPr lang="en-US" sz="1400" b="1" dirty="0">
                <a:solidFill>
                  <a:schemeClr val="tx1"/>
                </a:solidFill>
                <a:ea typeface="+mn-ea"/>
              </a:rPr>
              <a:t>Invited Session: OR in Security &amp; Defense I (Operations)</a:t>
            </a:r>
          </a:p>
          <a:p>
            <a:pPr fontAlgn="auto">
              <a:spcAft>
                <a:spcPts val="0"/>
              </a:spcAft>
              <a:buFont typeface="Arial"/>
              <a:buNone/>
              <a:defRPr/>
            </a:pPr>
            <a:r>
              <a:rPr lang="en-US" sz="1400" b="1" dirty="0">
                <a:solidFill>
                  <a:schemeClr val="tx1"/>
                </a:solidFill>
                <a:ea typeface="+mn-ea"/>
              </a:rPr>
              <a:t>October 20, 2024</a:t>
            </a:r>
            <a:endParaRPr lang="en-US" sz="1200" b="1" dirty="0">
              <a:solidFill>
                <a:schemeClr val="tx1"/>
              </a:solidFill>
              <a:ea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084279EB-B96B-DA63-147D-EA81AE4FF29A}"/>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67B0008C-4E94-894B-32E0-4CB009F2C23F}"/>
              </a:ext>
            </a:extLst>
          </p:cNvPr>
          <p:cNvPicPr>
            <a:picLocks noChangeAspect="1"/>
          </p:cNvPicPr>
          <p:nvPr/>
        </p:nvPicPr>
        <p:blipFill>
          <a:blip r:embed="rId3"/>
          <a:stretch>
            <a:fillRect/>
          </a:stretch>
        </p:blipFill>
        <p:spPr>
          <a:xfrm>
            <a:off x="947542" y="1410810"/>
            <a:ext cx="3366137" cy="553008"/>
          </a:xfrm>
          <a:prstGeom prst="rect">
            <a:avLst/>
          </a:prstGeom>
        </p:spPr>
      </p:pic>
      <p:sp>
        <p:nvSpPr>
          <p:cNvPr id="5" name="Google Shape;47;p8">
            <a:extLst>
              <a:ext uri="{FF2B5EF4-FFF2-40B4-BE49-F238E27FC236}">
                <a16:creationId xmlns:a16="http://schemas.microsoft.com/office/drawing/2014/main" id="{22ED2756-EB08-59B2-E234-6B6FFB46C429}"/>
              </a:ext>
            </a:extLst>
          </p:cNvPr>
          <p:cNvSpPr txBox="1">
            <a:spLocks/>
          </p:cNvSpPr>
          <p:nvPr/>
        </p:nvSpPr>
        <p:spPr bwMode="auto">
          <a:xfrm>
            <a:off x="792861" y="560933"/>
            <a:ext cx="7558278" cy="50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Bin Packing Problem (BPP) Formulation*</a:t>
            </a:r>
            <a:endParaRPr lang="en-US" sz="1500" i="1" dirty="0"/>
          </a:p>
        </p:txBody>
      </p:sp>
      <p:sp>
        <p:nvSpPr>
          <p:cNvPr id="21" name="Google Shape;47;p8">
            <a:extLst>
              <a:ext uri="{FF2B5EF4-FFF2-40B4-BE49-F238E27FC236}">
                <a16:creationId xmlns:a16="http://schemas.microsoft.com/office/drawing/2014/main" id="{17378068-1AAD-792F-1DFA-9311D5DF832A}"/>
              </a:ext>
            </a:extLst>
          </p:cNvPr>
          <p:cNvSpPr txBox="1">
            <a:spLocks noGrp="1"/>
          </p:cNvSpPr>
          <p:nvPr>
            <p:ph type="title"/>
          </p:nvPr>
        </p:nvSpPr>
        <p:spPr>
          <a:xfrm>
            <a:off x="1531776" y="917444"/>
            <a:ext cx="2398776" cy="501975"/>
          </a:xfrm>
          <a:prstGeom prst="rect">
            <a:avLst/>
          </a:prstGeom>
        </p:spPr>
        <p:txBody>
          <a:bodyPr spcFirstLastPara="1" vert="horz" wrap="square" lIns="68569" tIns="68569" rIns="68569" bIns="68569" numCol="1" anchor="ctr" anchorCtr="0" compatLnSpc="1">
            <a:prstTxWarp prst="textNoShape">
              <a:avLst/>
            </a:prstTxWarp>
            <a:noAutofit/>
          </a:bodyPr>
          <a:lstStyle/>
          <a:p>
            <a:pPr>
              <a:spcBef>
                <a:spcPts val="0"/>
              </a:spcBef>
              <a:spcAft>
                <a:spcPts val="0"/>
              </a:spcAft>
            </a:pPr>
            <a:r>
              <a:rPr lang="en-US" sz="1200" u="sng" dirty="0"/>
              <a:t>Sets</a:t>
            </a:r>
            <a:endParaRPr sz="1000" i="1" u="sng" dirty="0"/>
          </a:p>
        </p:txBody>
      </p:sp>
      <p:sp>
        <p:nvSpPr>
          <p:cNvPr id="22" name="Google Shape;47;p8">
            <a:extLst>
              <a:ext uri="{FF2B5EF4-FFF2-40B4-BE49-F238E27FC236}">
                <a16:creationId xmlns:a16="http://schemas.microsoft.com/office/drawing/2014/main" id="{06A94F1C-BFD4-874B-ECD6-EC03994D6086}"/>
              </a:ext>
            </a:extLst>
          </p:cNvPr>
          <p:cNvSpPr txBox="1">
            <a:spLocks/>
          </p:cNvSpPr>
          <p:nvPr/>
        </p:nvSpPr>
        <p:spPr bwMode="auto">
          <a:xfrm>
            <a:off x="1531776" y="1946762"/>
            <a:ext cx="2398776" cy="50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1200" u="sng" dirty="0"/>
              <a:t>Parameters</a:t>
            </a:r>
            <a:endParaRPr lang="en-US" sz="1000" i="1" u="sng" dirty="0"/>
          </a:p>
        </p:txBody>
      </p:sp>
      <p:grpSp>
        <p:nvGrpSpPr>
          <p:cNvPr id="6" name="Group 5">
            <a:extLst>
              <a:ext uri="{FF2B5EF4-FFF2-40B4-BE49-F238E27FC236}">
                <a16:creationId xmlns:a16="http://schemas.microsoft.com/office/drawing/2014/main" id="{6C7DC60F-B178-3849-02E3-7492A18466DA}"/>
              </a:ext>
            </a:extLst>
          </p:cNvPr>
          <p:cNvGrpSpPr/>
          <p:nvPr/>
        </p:nvGrpSpPr>
        <p:grpSpPr>
          <a:xfrm>
            <a:off x="2111439" y="112776"/>
            <a:ext cx="6944559" cy="225552"/>
            <a:chOff x="2111439" y="112776"/>
            <a:chExt cx="6944559" cy="225552"/>
          </a:xfrm>
        </p:grpSpPr>
        <p:sp>
          <p:nvSpPr>
            <p:cNvPr id="7" name="Arrow: Pentagon 6">
              <a:extLst>
                <a:ext uri="{FF2B5EF4-FFF2-40B4-BE49-F238E27FC236}">
                  <a16:creationId xmlns:a16="http://schemas.microsoft.com/office/drawing/2014/main" id="{2F487D85-D468-8061-567C-CC1750A618C8}"/>
                </a:ext>
              </a:extLst>
            </p:cNvPr>
            <p:cNvSpPr/>
            <p:nvPr/>
          </p:nvSpPr>
          <p:spPr>
            <a:xfrm>
              <a:off x="2111439" y="112776"/>
              <a:ext cx="1223487" cy="22555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8" name="Arrow: Chevron 7">
              <a:extLst>
                <a:ext uri="{FF2B5EF4-FFF2-40B4-BE49-F238E27FC236}">
                  <a16:creationId xmlns:a16="http://schemas.microsoft.com/office/drawing/2014/main" id="{5AC78244-EAF1-464C-8777-E910E08615F6}"/>
                </a:ext>
              </a:extLst>
            </p:cNvPr>
            <p:cNvSpPr/>
            <p:nvPr/>
          </p:nvSpPr>
          <p:spPr>
            <a:xfrm>
              <a:off x="3255653"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9" name="Arrow: Chevron 8">
              <a:extLst>
                <a:ext uri="{FF2B5EF4-FFF2-40B4-BE49-F238E27FC236}">
                  <a16:creationId xmlns:a16="http://schemas.microsoft.com/office/drawing/2014/main" id="{06046828-BB25-7B17-761E-3157C62B6B20}"/>
                </a:ext>
              </a:extLst>
            </p:cNvPr>
            <p:cNvSpPr/>
            <p:nvPr/>
          </p:nvSpPr>
          <p:spPr>
            <a:xfrm>
              <a:off x="4399868"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10" name="Arrow: Chevron 9">
              <a:extLst>
                <a:ext uri="{FF2B5EF4-FFF2-40B4-BE49-F238E27FC236}">
                  <a16:creationId xmlns:a16="http://schemas.microsoft.com/office/drawing/2014/main" id="{F710A05A-BD70-04DA-898A-CAFEB8B0D25F}"/>
                </a:ext>
              </a:extLst>
            </p:cNvPr>
            <p:cNvSpPr/>
            <p:nvPr/>
          </p:nvSpPr>
          <p:spPr>
            <a:xfrm>
              <a:off x="5544082"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11" name="Arrow: Chevron 10">
              <a:extLst>
                <a:ext uri="{FF2B5EF4-FFF2-40B4-BE49-F238E27FC236}">
                  <a16:creationId xmlns:a16="http://schemas.microsoft.com/office/drawing/2014/main" id="{6A58B374-B6A5-327A-DE25-317F7FCA6C9F}"/>
                </a:ext>
              </a:extLst>
            </p:cNvPr>
            <p:cNvSpPr/>
            <p:nvPr/>
          </p:nvSpPr>
          <p:spPr>
            <a:xfrm>
              <a:off x="6688297" y="112776"/>
              <a:ext cx="1223487" cy="225552"/>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12" name="Arrow: Chevron 11">
              <a:extLst>
                <a:ext uri="{FF2B5EF4-FFF2-40B4-BE49-F238E27FC236}">
                  <a16:creationId xmlns:a16="http://schemas.microsoft.com/office/drawing/2014/main" id="{2D90C2E4-4205-78D1-727F-DD5850C6B643}"/>
                </a:ext>
              </a:extLst>
            </p:cNvPr>
            <p:cNvSpPr/>
            <p:nvPr/>
          </p:nvSpPr>
          <p:spPr>
            <a:xfrm>
              <a:off x="7832511"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sp>
        <p:nvSpPr>
          <p:cNvPr id="13" name="TextBox 12">
            <a:extLst>
              <a:ext uri="{FF2B5EF4-FFF2-40B4-BE49-F238E27FC236}">
                <a16:creationId xmlns:a16="http://schemas.microsoft.com/office/drawing/2014/main" id="{4BFB5934-241F-CCAB-8533-86E1BA24CEA1}"/>
              </a:ext>
            </a:extLst>
          </p:cNvPr>
          <p:cNvSpPr txBox="1"/>
          <p:nvPr/>
        </p:nvSpPr>
        <p:spPr>
          <a:xfrm>
            <a:off x="5817571" y="4928056"/>
            <a:ext cx="3164798" cy="215444"/>
          </a:xfrm>
          <a:prstGeom prst="rect">
            <a:avLst/>
          </a:prstGeom>
          <a:noFill/>
        </p:spPr>
        <p:txBody>
          <a:bodyPr wrap="square" rtlCol="0">
            <a:spAutoFit/>
          </a:bodyPr>
          <a:lstStyle/>
          <a:p>
            <a:r>
              <a:rPr lang="en-US" sz="800" i="1" dirty="0">
                <a:latin typeface="Arial" panose="020B0604020202020204" pitchFamily="34" charset="0"/>
                <a:cs typeface="Arial" panose="020B0604020202020204" pitchFamily="34" charset="0"/>
              </a:rPr>
              <a:t>*adapted from </a:t>
            </a:r>
            <a:r>
              <a:rPr lang="en-US" sz="800" i="1" dirty="0" err="1">
                <a:latin typeface="Arial" panose="020B0604020202020204" pitchFamily="34" charset="0"/>
                <a:cs typeface="Arial" panose="020B0604020202020204" pitchFamily="34" charset="0"/>
              </a:rPr>
              <a:t>Paquay</a:t>
            </a:r>
            <a:r>
              <a:rPr lang="en-US" sz="800" i="1" dirty="0">
                <a:latin typeface="Arial" panose="020B0604020202020204" pitchFamily="34" charset="0"/>
                <a:cs typeface="Arial" panose="020B0604020202020204" pitchFamily="34" charset="0"/>
              </a:rPr>
              <a:t> et al. (2016), Fontaine and </a:t>
            </a:r>
            <a:r>
              <a:rPr lang="en-US" sz="800" i="1" dirty="0" err="1">
                <a:latin typeface="Arial" panose="020B0604020202020204" pitchFamily="34" charset="0"/>
                <a:cs typeface="Arial" panose="020B0604020202020204" pitchFamily="34" charset="0"/>
              </a:rPr>
              <a:t>Minner</a:t>
            </a:r>
            <a:r>
              <a:rPr lang="en-US" sz="800" i="1" dirty="0">
                <a:latin typeface="Arial" panose="020B0604020202020204" pitchFamily="34" charset="0"/>
                <a:cs typeface="Arial" panose="020B0604020202020204" pitchFamily="34" charset="0"/>
              </a:rPr>
              <a:t> (2023)</a:t>
            </a:r>
          </a:p>
        </p:txBody>
      </p:sp>
      <p:sp>
        <p:nvSpPr>
          <p:cNvPr id="31" name="Google Shape;47;p8">
            <a:extLst>
              <a:ext uri="{FF2B5EF4-FFF2-40B4-BE49-F238E27FC236}">
                <a16:creationId xmlns:a16="http://schemas.microsoft.com/office/drawing/2014/main" id="{09AE93CE-86EE-32A8-8C86-2F7CE39F269B}"/>
              </a:ext>
            </a:extLst>
          </p:cNvPr>
          <p:cNvSpPr txBox="1">
            <a:spLocks/>
          </p:cNvSpPr>
          <p:nvPr/>
        </p:nvSpPr>
        <p:spPr bwMode="auto">
          <a:xfrm>
            <a:off x="1523794" y="3068985"/>
            <a:ext cx="2398776" cy="50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1200" u="sng" dirty="0"/>
              <a:t>Decision Variables</a:t>
            </a:r>
            <a:endParaRPr lang="en-US" sz="1000" i="1" u="sng" dirty="0"/>
          </a:p>
        </p:txBody>
      </p:sp>
      <p:grpSp>
        <p:nvGrpSpPr>
          <p:cNvPr id="20" name="Group 19">
            <a:extLst>
              <a:ext uri="{FF2B5EF4-FFF2-40B4-BE49-F238E27FC236}">
                <a16:creationId xmlns:a16="http://schemas.microsoft.com/office/drawing/2014/main" id="{4205E97B-C5C3-1872-320F-6B6038C0818D}"/>
              </a:ext>
            </a:extLst>
          </p:cNvPr>
          <p:cNvGrpSpPr/>
          <p:nvPr/>
        </p:nvGrpSpPr>
        <p:grpSpPr>
          <a:xfrm>
            <a:off x="4920131" y="917444"/>
            <a:ext cx="3460279" cy="2417694"/>
            <a:chOff x="4920131" y="960842"/>
            <a:chExt cx="3460279" cy="2417694"/>
          </a:xfrm>
        </p:grpSpPr>
        <p:pic>
          <p:nvPicPr>
            <p:cNvPr id="2" name="Picture 1">
              <a:extLst>
                <a:ext uri="{FF2B5EF4-FFF2-40B4-BE49-F238E27FC236}">
                  <a16:creationId xmlns:a16="http://schemas.microsoft.com/office/drawing/2014/main" id="{2AAB9BF8-9912-A37C-B6E2-18E40EC3B9AF}"/>
                </a:ext>
              </a:extLst>
            </p:cNvPr>
            <p:cNvPicPr>
              <a:picLocks noChangeAspect="1"/>
            </p:cNvPicPr>
            <p:nvPr/>
          </p:nvPicPr>
          <p:blipFill>
            <a:blip r:embed="rId4"/>
            <a:srcRect l="25682" r="31374" b="89565"/>
            <a:stretch/>
          </p:blipFill>
          <p:spPr>
            <a:xfrm>
              <a:off x="5405281" y="2853175"/>
              <a:ext cx="2305272" cy="525361"/>
            </a:xfrm>
            <a:prstGeom prst="rect">
              <a:avLst/>
            </a:prstGeom>
          </p:spPr>
        </p:pic>
        <p:pic>
          <p:nvPicPr>
            <p:cNvPr id="30" name="Picture 29">
              <a:extLst>
                <a:ext uri="{FF2B5EF4-FFF2-40B4-BE49-F238E27FC236}">
                  <a16:creationId xmlns:a16="http://schemas.microsoft.com/office/drawing/2014/main" id="{79806570-DF5B-00F7-354F-040606DFF93A}"/>
                </a:ext>
              </a:extLst>
            </p:cNvPr>
            <p:cNvPicPr>
              <a:picLocks noChangeAspect="1"/>
            </p:cNvPicPr>
            <p:nvPr/>
          </p:nvPicPr>
          <p:blipFill>
            <a:blip r:embed="rId5"/>
            <a:stretch>
              <a:fillRect/>
            </a:stretch>
          </p:blipFill>
          <p:spPr>
            <a:xfrm>
              <a:off x="5711939" y="1620221"/>
              <a:ext cx="1946408" cy="389877"/>
            </a:xfrm>
            <a:prstGeom prst="rect">
              <a:avLst/>
            </a:prstGeom>
          </p:spPr>
        </p:pic>
        <p:sp>
          <p:nvSpPr>
            <p:cNvPr id="33" name="Google Shape;47;p8">
              <a:extLst>
                <a:ext uri="{FF2B5EF4-FFF2-40B4-BE49-F238E27FC236}">
                  <a16:creationId xmlns:a16="http://schemas.microsoft.com/office/drawing/2014/main" id="{CF133229-BA5A-90E1-97A9-024C6B1F7286}"/>
                </a:ext>
              </a:extLst>
            </p:cNvPr>
            <p:cNvSpPr txBox="1">
              <a:spLocks/>
            </p:cNvSpPr>
            <p:nvPr/>
          </p:nvSpPr>
          <p:spPr bwMode="auto">
            <a:xfrm>
              <a:off x="5461009" y="960842"/>
              <a:ext cx="2398776" cy="50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1200" u="sng" dirty="0"/>
                <a:t>Objective Function</a:t>
              </a:r>
              <a:endParaRPr lang="en-US" sz="1000" i="1" u="sng" dirty="0"/>
            </a:p>
          </p:txBody>
        </p:sp>
        <p:sp>
          <p:nvSpPr>
            <p:cNvPr id="34" name="Google Shape;47;p8">
              <a:extLst>
                <a:ext uri="{FF2B5EF4-FFF2-40B4-BE49-F238E27FC236}">
                  <a16:creationId xmlns:a16="http://schemas.microsoft.com/office/drawing/2014/main" id="{3FC3A31E-4B48-51A1-6301-646268E9D588}"/>
                </a:ext>
              </a:extLst>
            </p:cNvPr>
            <p:cNvSpPr txBox="1">
              <a:spLocks/>
            </p:cNvSpPr>
            <p:nvPr/>
          </p:nvSpPr>
          <p:spPr bwMode="auto">
            <a:xfrm>
              <a:off x="5656885" y="1238381"/>
              <a:ext cx="1986772" cy="50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1000" dirty="0"/>
                <a:t>Minimize total unused space:</a:t>
              </a:r>
              <a:endParaRPr lang="en-US" sz="700" i="1" dirty="0"/>
            </a:p>
          </p:txBody>
        </p:sp>
        <p:sp>
          <p:nvSpPr>
            <p:cNvPr id="35" name="Google Shape;47;p8">
              <a:extLst>
                <a:ext uri="{FF2B5EF4-FFF2-40B4-BE49-F238E27FC236}">
                  <a16:creationId xmlns:a16="http://schemas.microsoft.com/office/drawing/2014/main" id="{0EC2BC74-CF05-C222-0A3B-6800DB957C31}"/>
                </a:ext>
              </a:extLst>
            </p:cNvPr>
            <p:cNvSpPr txBox="1">
              <a:spLocks/>
            </p:cNvSpPr>
            <p:nvPr/>
          </p:nvSpPr>
          <p:spPr bwMode="auto">
            <a:xfrm>
              <a:off x="4920131" y="2266143"/>
              <a:ext cx="3460279" cy="50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lnSpc>
                  <a:spcPct val="90000"/>
                </a:lnSpc>
                <a:spcBef>
                  <a:spcPts val="200"/>
                </a:spcBef>
                <a:spcAft>
                  <a:spcPts val="200"/>
                </a:spcAft>
              </a:pPr>
              <a:r>
                <a:rPr lang="en-US" sz="1000" dirty="0"/>
                <a:t>Minimize prioritization-weighted distance between:</a:t>
              </a:r>
            </a:p>
            <a:p>
              <a:pPr marL="228600" indent="-228600" algn="l">
                <a:lnSpc>
                  <a:spcPct val="90000"/>
                </a:lnSpc>
                <a:spcBef>
                  <a:spcPts val="200"/>
                </a:spcBef>
                <a:spcAft>
                  <a:spcPts val="0"/>
                </a:spcAft>
                <a:buFont typeface="+mj-lt"/>
                <a:buAutoNum type="arabicPeriod"/>
              </a:pPr>
              <a:r>
                <a:rPr lang="en-US" sz="900" b="0" dirty="0"/>
                <a:t>Pairs of items in the same group.</a:t>
              </a:r>
            </a:p>
            <a:p>
              <a:pPr marL="228600" indent="-228600" algn="l">
                <a:lnSpc>
                  <a:spcPct val="90000"/>
                </a:lnSpc>
                <a:spcBef>
                  <a:spcPts val="200"/>
                </a:spcBef>
                <a:spcAft>
                  <a:spcPts val="0"/>
                </a:spcAft>
                <a:buFont typeface="+mj-lt"/>
                <a:buAutoNum type="arabicPeriod"/>
              </a:pPr>
              <a:r>
                <a:rPr lang="en-US" sz="900" b="0" dirty="0"/>
                <a:t>Each item and the vessel’s off-loading point.</a:t>
              </a:r>
              <a:endParaRPr lang="en-US" sz="600" b="0" i="1" dirty="0"/>
            </a:p>
          </p:txBody>
        </p:sp>
        <p:sp>
          <p:nvSpPr>
            <p:cNvPr id="37" name="Multiplication Sign 36">
              <a:extLst>
                <a:ext uri="{FF2B5EF4-FFF2-40B4-BE49-F238E27FC236}">
                  <a16:creationId xmlns:a16="http://schemas.microsoft.com/office/drawing/2014/main" id="{B0025147-694B-7C39-61C5-5078B3928F69}"/>
                </a:ext>
              </a:extLst>
            </p:cNvPr>
            <p:cNvSpPr/>
            <p:nvPr/>
          </p:nvSpPr>
          <p:spPr>
            <a:xfrm>
              <a:off x="5405281" y="1448850"/>
              <a:ext cx="2489980" cy="651507"/>
            </a:xfrm>
            <a:prstGeom prst="mathMultiply">
              <a:avLst>
                <a:gd name="adj1" fmla="val 13554"/>
              </a:avLst>
            </a:prstGeom>
            <a:gradFill>
              <a:gsLst>
                <a:gs pos="0">
                  <a:schemeClr val="accent2">
                    <a:tint val="100000"/>
                    <a:shade val="100000"/>
                    <a:satMod val="130000"/>
                    <a:alpha val="20000"/>
                  </a:schemeClr>
                </a:gs>
                <a:gs pos="100000">
                  <a:schemeClr val="accent2">
                    <a:tint val="50000"/>
                    <a:shade val="100000"/>
                    <a:satMod val="350000"/>
                  </a:schemeClr>
                </a:gs>
              </a:gsLs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Arrow: Down 40">
              <a:extLst>
                <a:ext uri="{FF2B5EF4-FFF2-40B4-BE49-F238E27FC236}">
                  <a16:creationId xmlns:a16="http://schemas.microsoft.com/office/drawing/2014/main" id="{AC9DE95C-ECF7-3A71-E53E-4FE5BBF5FB17}"/>
                </a:ext>
              </a:extLst>
            </p:cNvPr>
            <p:cNvSpPr/>
            <p:nvPr/>
          </p:nvSpPr>
          <p:spPr>
            <a:xfrm>
              <a:off x="6560247" y="1946686"/>
              <a:ext cx="180048" cy="286039"/>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10217027-E387-D164-286F-E3F7B9E6AC83}"/>
              </a:ext>
            </a:extLst>
          </p:cNvPr>
          <p:cNvPicPr>
            <a:picLocks noChangeAspect="1"/>
          </p:cNvPicPr>
          <p:nvPr/>
        </p:nvPicPr>
        <p:blipFill>
          <a:blip r:embed="rId6"/>
          <a:stretch>
            <a:fillRect/>
          </a:stretch>
        </p:blipFill>
        <p:spPr>
          <a:xfrm>
            <a:off x="947542" y="2417479"/>
            <a:ext cx="2411280" cy="651506"/>
          </a:xfrm>
          <a:prstGeom prst="rect">
            <a:avLst/>
          </a:prstGeom>
        </p:spPr>
      </p:pic>
      <p:pic>
        <p:nvPicPr>
          <p:cNvPr id="18" name="Picture 17">
            <a:extLst>
              <a:ext uri="{FF2B5EF4-FFF2-40B4-BE49-F238E27FC236}">
                <a16:creationId xmlns:a16="http://schemas.microsoft.com/office/drawing/2014/main" id="{F401756F-D6CB-400E-BA29-2D4F93A2A4A8}"/>
              </a:ext>
            </a:extLst>
          </p:cNvPr>
          <p:cNvPicPr>
            <a:picLocks noChangeAspect="1"/>
          </p:cNvPicPr>
          <p:nvPr/>
        </p:nvPicPr>
        <p:blipFill>
          <a:blip r:embed="rId7"/>
          <a:stretch>
            <a:fillRect/>
          </a:stretch>
        </p:blipFill>
        <p:spPr>
          <a:xfrm>
            <a:off x="718892" y="3520151"/>
            <a:ext cx="4024543" cy="1460577"/>
          </a:xfrm>
          <a:prstGeom prst="rect">
            <a:avLst/>
          </a:prstGeom>
        </p:spPr>
      </p:pic>
      <p:sp>
        <p:nvSpPr>
          <p:cNvPr id="3" name="Slide Number Placeholder 2">
            <a:extLst>
              <a:ext uri="{FF2B5EF4-FFF2-40B4-BE49-F238E27FC236}">
                <a16:creationId xmlns:a16="http://schemas.microsoft.com/office/drawing/2014/main" id="{E1C61E67-E76C-819C-7D87-C3CE90F553AE}"/>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spTree>
    <p:extLst>
      <p:ext uri="{BB962C8B-B14F-4D97-AF65-F5344CB8AC3E}">
        <p14:creationId xmlns:p14="http://schemas.microsoft.com/office/powerpoint/2010/main" val="146775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BE6E8C97-A06B-0DA8-E1BD-EE93277783EF}"/>
            </a:ext>
          </a:extLst>
        </p:cNvPr>
        <p:cNvGrpSpPr/>
        <p:nvPr/>
      </p:nvGrpSpPr>
      <p:grpSpPr>
        <a:xfrm>
          <a:off x="0" y="0"/>
          <a:ext cx="0" cy="0"/>
          <a:chOff x="0" y="0"/>
          <a:chExt cx="0" cy="0"/>
        </a:xfrm>
      </p:grpSpPr>
      <p:pic>
        <p:nvPicPr>
          <p:cNvPr id="39" name="Picture 38">
            <a:extLst>
              <a:ext uri="{FF2B5EF4-FFF2-40B4-BE49-F238E27FC236}">
                <a16:creationId xmlns:a16="http://schemas.microsoft.com/office/drawing/2014/main" id="{8759AC93-F626-3D91-DA66-46529234BC68}"/>
              </a:ext>
            </a:extLst>
          </p:cNvPr>
          <p:cNvPicPr>
            <a:picLocks noChangeAspect="1"/>
          </p:cNvPicPr>
          <p:nvPr/>
        </p:nvPicPr>
        <p:blipFill>
          <a:blip r:embed="rId3"/>
          <a:stretch>
            <a:fillRect/>
          </a:stretch>
        </p:blipFill>
        <p:spPr>
          <a:xfrm>
            <a:off x="954379" y="4679287"/>
            <a:ext cx="3498747" cy="394956"/>
          </a:xfrm>
          <a:prstGeom prst="rect">
            <a:avLst/>
          </a:prstGeom>
        </p:spPr>
      </p:pic>
      <p:sp>
        <p:nvSpPr>
          <p:cNvPr id="5" name="Google Shape;47;p8">
            <a:extLst>
              <a:ext uri="{FF2B5EF4-FFF2-40B4-BE49-F238E27FC236}">
                <a16:creationId xmlns:a16="http://schemas.microsoft.com/office/drawing/2014/main" id="{F1055FDB-C6D8-8A37-B56E-569BFB255A3F}"/>
              </a:ext>
            </a:extLst>
          </p:cNvPr>
          <p:cNvSpPr txBox="1">
            <a:spLocks/>
          </p:cNvSpPr>
          <p:nvPr/>
        </p:nvSpPr>
        <p:spPr bwMode="auto">
          <a:xfrm>
            <a:off x="792861" y="560933"/>
            <a:ext cx="7558278" cy="50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BPP Formulation (continued)</a:t>
            </a:r>
            <a:endParaRPr lang="en-US" sz="1500" i="1" dirty="0"/>
          </a:p>
        </p:txBody>
      </p:sp>
      <p:pic>
        <p:nvPicPr>
          <p:cNvPr id="15" name="Picture 14">
            <a:extLst>
              <a:ext uri="{FF2B5EF4-FFF2-40B4-BE49-F238E27FC236}">
                <a16:creationId xmlns:a16="http://schemas.microsoft.com/office/drawing/2014/main" id="{F2AFDA74-BC35-B427-008A-7FCB70FD4FD7}"/>
              </a:ext>
            </a:extLst>
          </p:cNvPr>
          <p:cNvPicPr>
            <a:picLocks noChangeAspect="1"/>
          </p:cNvPicPr>
          <p:nvPr/>
        </p:nvPicPr>
        <p:blipFill>
          <a:blip r:embed="rId4"/>
          <a:stretch>
            <a:fillRect/>
          </a:stretch>
        </p:blipFill>
        <p:spPr>
          <a:xfrm>
            <a:off x="796099" y="1170413"/>
            <a:ext cx="3701245" cy="3532632"/>
          </a:xfrm>
          <a:prstGeom prst="rect">
            <a:avLst/>
          </a:prstGeom>
        </p:spPr>
      </p:pic>
      <p:sp>
        <p:nvSpPr>
          <p:cNvPr id="17" name="Google Shape;47;p8">
            <a:extLst>
              <a:ext uri="{FF2B5EF4-FFF2-40B4-BE49-F238E27FC236}">
                <a16:creationId xmlns:a16="http://schemas.microsoft.com/office/drawing/2014/main" id="{F4194867-8665-0688-2A0C-0EE14C16555E}"/>
              </a:ext>
            </a:extLst>
          </p:cNvPr>
          <p:cNvSpPr txBox="1">
            <a:spLocks noGrp="1"/>
          </p:cNvSpPr>
          <p:nvPr>
            <p:ph type="title"/>
          </p:nvPr>
        </p:nvSpPr>
        <p:spPr>
          <a:xfrm>
            <a:off x="1447333" y="792363"/>
            <a:ext cx="2398776" cy="501975"/>
          </a:xfrm>
          <a:prstGeom prst="rect">
            <a:avLst/>
          </a:prstGeom>
        </p:spPr>
        <p:txBody>
          <a:bodyPr spcFirstLastPara="1" vert="horz" wrap="square" lIns="68569" tIns="68569" rIns="68569" bIns="68569" numCol="1" anchor="ctr" anchorCtr="0" compatLnSpc="1">
            <a:prstTxWarp prst="textNoShape">
              <a:avLst/>
            </a:prstTxWarp>
            <a:noAutofit/>
          </a:bodyPr>
          <a:lstStyle/>
          <a:p>
            <a:pPr>
              <a:spcBef>
                <a:spcPts val="0"/>
              </a:spcBef>
              <a:spcAft>
                <a:spcPts val="0"/>
              </a:spcAft>
            </a:pPr>
            <a:r>
              <a:rPr lang="en-US" sz="1200" u="sng" dirty="0"/>
              <a:t>Constraints</a:t>
            </a:r>
            <a:endParaRPr sz="1000" i="1" u="sng" dirty="0"/>
          </a:p>
        </p:txBody>
      </p:sp>
      <p:grpSp>
        <p:nvGrpSpPr>
          <p:cNvPr id="3" name="Group 2">
            <a:extLst>
              <a:ext uri="{FF2B5EF4-FFF2-40B4-BE49-F238E27FC236}">
                <a16:creationId xmlns:a16="http://schemas.microsoft.com/office/drawing/2014/main" id="{6374562C-7808-3706-2BDF-957F0EE2A43E}"/>
              </a:ext>
            </a:extLst>
          </p:cNvPr>
          <p:cNvGrpSpPr/>
          <p:nvPr/>
        </p:nvGrpSpPr>
        <p:grpSpPr>
          <a:xfrm>
            <a:off x="2111439" y="112776"/>
            <a:ext cx="6944559" cy="225552"/>
            <a:chOff x="2111439" y="112776"/>
            <a:chExt cx="6944559" cy="225552"/>
          </a:xfrm>
        </p:grpSpPr>
        <p:sp>
          <p:nvSpPr>
            <p:cNvPr id="4" name="Arrow: Pentagon 3">
              <a:extLst>
                <a:ext uri="{FF2B5EF4-FFF2-40B4-BE49-F238E27FC236}">
                  <a16:creationId xmlns:a16="http://schemas.microsoft.com/office/drawing/2014/main" id="{529E3778-B59C-2F0A-3084-FEB8DF3A4017}"/>
                </a:ext>
              </a:extLst>
            </p:cNvPr>
            <p:cNvSpPr/>
            <p:nvPr/>
          </p:nvSpPr>
          <p:spPr>
            <a:xfrm>
              <a:off x="2111439" y="112776"/>
              <a:ext cx="1223487" cy="22555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6" name="Arrow: Chevron 5">
              <a:extLst>
                <a:ext uri="{FF2B5EF4-FFF2-40B4-BE49-F238E27FC236}">
                  <a16:creationId xmlns:a16="http://schemas.microsoft.com/office/drawing/2014/main" id="{4BFDB5EF-F70D-FADD-E70A-CD307A9D15E6}"/>
                </a:ext>
              </a:extLst>
            </p:cNvPr>
            <p:cNvSpPr/>
            <p:nvPr/>
          </p:nvSpPr>
          <p:spPr>
            <a:xfrm>
              <a:off x="3255653"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7" name="Arrow: Chevron 6">
              <a:extLst>
                <a:ext uri="{FF2B5EF4-FFF2-40B4-BE49-F238E27FC236}">
                  <a16:creationId xmlns:a16="http://schemas.microsoft.com/office/drawing/2014/main" id="{94FF9774-9AD9-ABA8-F871-F66A29943D44}"/>
                </a:ext>
              </a:extLst>
            </p:cNvPr>
            <p:cNvSpPr/>
            <p:nvPr/>
          </p:nvSpPr>
          <p:spPr>
            <a:xfrm>
              <a:off x="4399868"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8" name="Arrow: Chevron 7">
              <a:extLst>
                <a:ext uri="{FF2B5EF4-FFF2-40B4-BE49-F238E27FC236}">
                  <a16:creationId xmlns:a16="http://schemas.microsoft.com/office/drawing/2014/main" id="{67F63DA3-9E63-9598-108C-909991191125}"/>
                </a:ext>
              </a:extLst>
            </p:cNvPr>
            <p:cNvSpPr/>
            <p:nvPr/>
          </p:nvSpPr>
          <p:spPr>
            <a:xfrm>
              <a:off x="5544082"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10" name="Arrow: Chevron 9">
              <a:extLst>
                <a:ext uri="{FF2B5EF4-FFF2-40B4-BE49-F238E27FC236}">
                  <a16:creationId xmlns:a16="http://schemas.microsoft.com/office/drawing/2014/main" id="{D7F02BAD-B59F-8D26-F866-3FFAC0FD3C53}"/>
                </a:ext>
              </a:extLst>
            </p:cNvPr>
            <p:cNvSpPr/>
            <p:nvPr/>
          </p:nvSpPr>
          <p:spPr>
            <a:xfrm>
              <a:off x="6688297" y="112776"/>
              <a:ext cx="1223487" cy="225552"/>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11" name="Arrow: Chevron 10">
              <a:extLst>
                <a:ext uri="{FF2B5EF4-FFF2-40B4-BE49-F238E27FC236}">
                  <a16:creationId xmlns:a16="http://schemas.microsoft.com/office/drawing/2014/main" id="{7E38C8DE-325B-D40C-F87F-212C0E34F0C3}"/>
                </a:ext>
              </a:extLst>
            </p:cNvPr>
            <p:cNvSpPr/>
            <p:nvPr/>
          </p:nvSpPr>
          <p:spPr>
            <a:xfrm>
              <a:off x="7832511"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sp>
        <p:nvSpPr>
          <p:cNvPr id="14" name="TextBox 13">
            <a:extLst>
              <a:ext uri="{FF2B5EF4-FFF2-40B4-BE49-F238E27FC236}">
                <a16:creationId xmlns:a16="http://schemas.microsoft.com/office/drawing/2014/main" id="{8AFE18CD-1702-072C-A037-3A672F3644BC}"/>
              </a:ext>
            </a:extLst>
          </p:cNvPr>
          <p:cNvSpPr txBox="1"/>
          <p:nvPr/>
        </p:nvSpPr>
        <p:spPr>
          <a:xfrm>
            <a:off x="4536906" y="1265032"/>
            <a:ext cx="3658126" cy="313932"/>
          </a:xfrm>
          <a:prstGeom prst="rect">
            <a:avLst/>
          </a:prstGeom>
          <a:noFill/>
        </p:spPr>
        <p:txBody>
          <a:bodyPr wrap="square" rtlCol="0">
            <a:spAutoFit/>
          </a:bodyPr>
          <a:lstStyle/>
          <a:p>
            <a:pPr>
              <a:lnSpc>
                <a:spcPct val="90000"/>
              </a:lnSpc>
              <a:spcAft>
                <a:spcPts val="600"/>
              </a:spcAft>
            </a:pPr>
            <a:r>
              <a:rPr lang="en-US" sz="800" b="1" dirty="0">
                <a:latin typeface="Arial" panose="020B0604020202020204" pitchFamily="34" charset="0"/>
                <a:cs typeface="Arial" panose="020B0604020202020204" pitchFamily="34" charset="0"/>
              </a:rPr>
              <a:t>(1) and (2): </a:t>
            </a:r>
            <a:r>
              <a:rPr lang="en-US" sz="800" dirty="0">
                <a:latin typeface="Arial" panose="020B0604020202020204" pitchFamily="34" charset="0"/>
                <a:cs typeface="Arial" panose="020B0604020202020204" pitchFamily="34" charset="0"/>
              </a:rPr>
              <a:t>link position variables of corners based on chosen item orientation in each dimension.</a:t>
            </a:r>
            <a:endParaRPr lang="en-US" sz="800" b="1"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1FE3391A-E28C-5C22-EF34-D87429CA1A51}"/>
              </a:ext>
            </a:extLst>
          </p:cNvPr>
          <p:cNvSpPr txBox="1"/>
          <p:nvPr/>
        </p:nvSpPr>
        <p:spPr>
          <a:xfrm>
            <a:off x="4531495" y="1751607"/>
            <a:ext cx="3658126" cy="313932"/>
          </a:xfrm>
          <a:prstGeom prst="rect">
            <a:avLst/>
          </a:prstGeom>
          <a:noFill/>
        </p:spPr>
        <p:txBody>
          <a:bodyPr wrap="square" rtlCol="0">
            <a:spAutoFit/>
          </a:bodyPr>
          <a:lstStyle/>
          <a:p>
            <a:pPr>
              <a:lnSpc>
                <a:spcPct val="90000"/>
              </a:lnSpc>
              <a:spcAft>
                <a:spcPts val="600"/>
              </a:spcAft>
            </a:pPr>
            <a:r>
              <a:rPr lang="en-US" sz="800" b="1" dirty="0">
                <a:latin typeface="Arial" panose="020B0604020202020204" pitchFamily="34" charset="0"/>
                <a:cs typeface="Arial" panose="020B0604020202020204" pitchFamily="34" charset="0"/>
              </a:rPr>
              <a:t>(3) and (4): </a:t>
            </a:r>
            <a:r>
              <a:rPr lang="en-US" sz="800" dirty="0">
                <a:latin typeface="Arial" panose="020B0604020202020204" pitchFamily="34" charset="0"/>
                <a:cs typeface="Arial" panose="020B0604020202020204" pitchFamily="34" charset="0"/>
              </a:rPr>
              <a:t>corner point locations do not exceed the size of the bin in each dimension.</a:t>
            </a:r>
            <a:endParaRPr lang="en-US" sz="800" b="1"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EEAD088B-9FBF-95B2-8B48-5FA3D149D990}"/>
              </a:ext>
            </a:extLst>
          </p:cNvPr>
          <p:cNvSpPr txBox="1"/>
          <p:nvPr/>
        </p:nvSpPr>
        <p:spPr>
          <a:xfrm>
            <a:off x="4531494" y="2140096"/>
            <a:ext cx="3658127" cy="313932"/>
          </a:xfrm>
          <a:prstGeom prst="rect">
            <a:avLst/>
          </a:prstGeom>
          <a:noFill/>
        </p:spPr>
        <p:txBody>
          <a:bodyPr wrap="square" rtlCol="0">
            <a:spAutoFit/>
          </a:bodyPr>
          <a:lstStyle/>
          <a:p>
            <a:pPr>
              <a:lnSpc>
                <a:spcPct val="90000"/>
              </a:lnSpc>
              <a:spcAft>
                <a:spcPts val="600"/>
              </a:spcAft>
            </a:pPr>
            <a:r>
              <a:rPr lang="en-US" sz="800" b="1" dirty="0">
                <a:latin typeface="Arial" panose="020B0604020202020204" pitchFamily="34" charset="0"/>
                <a:cs typeface="Arial" panose="020B0604020202020204" pitchFamily="34" charset="0"/>
              </a:rPr>
              <a:t>(5): </a:t>
            </a:r>
            <a:r>
              <a:rPr lang="en-US" sz="800" dirty="0">
                <a:latin typeface="Arial" panose="020B0604020202020204" pitchFamily="34" charset="0"/>
                <a:cs typeface="Arial" panose="020B0604020202020204" pitchFamily="34" charset="0"/>
              </a:rPr>
              <a:t>no overlapping of items; if two items are packed in the same bin, at least one of them must be to the right (top/behind) of the other.</a:t>
            </a:r>
            <a:endParaRPr lang="en-US" sz="800" b="1"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F8F0D7DB-625C-42E0-BE07-876C5306A42C}"/>
              </a:ext>
            </a:extLst>
          </p:cNvPr>
          <p:cNvSpPr txBox="1"/>
          <p:nvPr/>
        </p:nvSpPr>
        <p:spPr>
          <a:xfrm>
            <a:off x="4531494" y="2500207"/>
            <a:ext cx="3912759" cy="203133"/>
          </a:xfrm>
          <a:prstGeom prst="rect">
            <a:avLst/>
          </a:prstGeom>
          <a:noFill/>
        </p:spPr>
        <p:txBody>
          <a:bodyPr wrap="square" rtlCol="0">
            <a:spAutoFit/>
          </a:bodyPr>
          <a:lstStyle/>
          <a:p>
            <a:pPr>
              <a:lnSpc>
                <a:spcPct val="90000"/>
              </a:lnSpc>
              <a:spcAft>
                <a:spcPts val="600"/>
              </a:spcAft>
            </a:pPr>
            <a:r>
              <a:rPr lang="en-US" sz="800" b="1" dirty="0">
                <a:latin typeface="Arial" panose="020B0604020202020204" pitchFamily="34" charset="0"/>
                <a:cs typeface="Arial" panose="020B0604020202020204" pitchFamily="34" charset="0"/>
              </a:rPr>
              <a:t>(6) and (7): </a:t>
            </a:r>
            <a:r>
              <a:rPr lang="en-US" sz="800" dirty="0">
                <a:latin typeface="Arial" panose="020B0604020202020204" pitchFamily="34" charset="0"/>
                <a:cs typeface="Arial" panose="020B0604020202020204" pitchFamily="34" charset="0"/>
              </a:rPr>
              <a:t>each item is only packed into one bin (6) that is selected for use (7).</a:t>
            </a:r>
            <a:endParaRPr lang="en-US" sz="800" b="1"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E303156-CC43-6BD2-7D30-EE171A9A66BC}"/>
              </a:ext>
            </a:extLst>
          </p:cNvPr>
          <p:cNvSpPr txBox="1"/>
          <p:nvPr/>
        </p:nvSpPr>
        <p:spPr>
          <a:xfrm>
            <a:off x="4531494" y="3001575"/>
            <a:ext cx="3658127" cy="313932"/>
          </a:xfrm>
          <a:prstGeom prst="rect">
            <a:avLst/>
          </a:prstGeom>
          <a:noFill/>
        </p:spPr>
        <p:txBody>
          <a:bodyPr wrap="square" rtlCol="0">
            <a:spAutoFit/>
          </a:bodyPr>
          <a:lstStyle/>
          <a:p>
            <a:pPr>
              <a:lnSpc>
                <a:spcPct val="90000"/>
              </a:lnSpc>
              <a:spcAft>
                <a:spcPts val="600"/>
              </a:spcAft>
            </a:pPr>
            <a:r>
              <a:rPr lang="en-US" sz="800" b="1" dirty="0">
                <a:latin typeface="Arial" panose="020B0604020202020204" pitchFamily="34" charset="0"/>
                <a:cs typeface="Arial" panose="020B0604020202020204" pitchFamily="34" charset="0"/>
              </a:rPr>
              <a:t>(8) and (9): </a:t>
            </a:r>
            <a:r>
              <a:rPr lang="en-US" sz="800" dirty="0">
                <a:latin typeface="Arial" panose="020B0604020202020204" pitchFamily="34" charset="0"/>
                <a:cs typeface="Arial" panose="020B0604020202020204" pitchFamily="34" charset="0"/>
              </a:rPr>
              <a:t>guarantee that each side of an item is chosen exactly once and placed exactly once in one direction.</a:t>
            </a:r>
            <a:endParaRPr lang="en-US" sz="800" b="1"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5A77E7C7-02D1-C0B8-F657-D7E512B975A7}"/>
              </a:ext>
            </a:extLst>
          </p:cNvPr>
          <p:cNvSpPr txBox="1"/>
          <p:nvPr/>
        </p:nvSpPr>
        <p:spPr>
          <a:xfrm>
            <a:off x="4531495" y="3419412"/>
            <a:ext cx="3658126" cy="313932"/>
          </a:xfrm>
          <a:prstGeom prst="rect">
            <a:avLst/>
          </a:prstGeom>
          <a:noFill/>
        </p:spPr>
        <p:txBody>
          <a:bodyPr wrap="square" rtlCol="0">
            <a:spAutoFit/>
          </a:bodyPr>
          <a:lstStyle/>
          <a:p>
            <a:pPr>
              <a:lnSpc>
                <a:spcPct val="90000"/>
              </a:lnSpc>
              <a:spcAft>
                <a:spcPts val="600"/>
              </a:spcAft>
            </a:pPr>
            <a:r>
              <a:rPr lang="en-US" sz="800" b="1" dirty="0">
                <a:latin typeface="Arial" panose="020B0604020202020204" pitchFamily="34" charset="0"/>
                <a:cs typeface="Arial" panose="020B0604020202020204" pitchFamily="34" charset="0"/>
              </a:rPr>
              <a:t>(10) and (11): </a:t>
            </a:r>
            <a:r>
              <a:rPr lang="en-US" sz="800" dirty="0">
                <a:latin typeface="Arial" panose="020B0604020202020204" pitchFamily="34" charset="0"/>
                <a:cs typeface="Arial" panose="020B0604020202020204" pitchFamily="34" charset="0"/>
              </a:rPr>
              <a:t>if an item </a:t>
            </a:r>
            <a:r>
              <a:rPr lang="en-US" sz="800" i="1" dirty="0" err="1">
                <a:latin typeface="Arial" panose="020B0604020202020204" pitchFamily="34" charset="0"/>
                <a:cs typeface="Arial" panose="020B0604020202020204" pitchFamily="34" charset="0"/>
              </a:rPr>
              <a:t>i</a:t>
            </a:r>
            <a:r>
              <a:rPr lang="en-US" sz="800" i="1" dirty="0">
                <a:latin typeface="Arial" panose="020B0604020202020204" pitchFamily="34" charset="0"/>
                <a:cs typeface="Arial" panose="020B0604020202020204" pitchFamily="34" charset="0"/>
              </a:rPr>
              <a:t> </a:t>
            </a:r>
            <a:r>
              <a:rPr lang="en-US" sz="800" dirty="0">
                <a:latin typeface="Arial" panose="020B0604020202020204" pitchFamily="34" charset="0"/>
                <a:cs typeface="Arial" panose="020B0604020202020204" pitchFamily="34" charset="0"/>
              </a:rPr>
              <a:t>is placed to the right of item </a:t>
            </a:r>
            <a:r>
              <a:rPr lang="en-US" sz="800" i="1" dirty="0">
                <a:latin typeface="Arial" panose="020B0604020202020204" pitchFamily="34" charset="0"/>
                <a:cs typeface="Arial" panose="020B0604020202020204" pitchFamily="34" charset="0"/>
              </a:rPr>
              <a:t>k</a:t>
            </a:r>
            <a:r>
              <a:rPr lang="en-US" sz="800" dirty="0">
                <a:latin typeface="Arial" panose="020B0604020202020204" pitchFamily="34" charset="0"/>
                <a:cs typeface="Arial" panose="020B0604020202020204" pitchFamily="34" charset="0"/>
              </a:rPr>
              <a:t>, the left-side location of item </a:t>
            </a:r>
            <a:r>
              <a:rPr lang="en-US" sz="800" i="1" dirty="0" err="1">
                <a:latin typeface="Arial" panose="020B0604020202020204" pitchFamily="34" charset="0"/>
                <a:cs typeface="Arial" panose="020B0604020202020204" pitchFamily="34" charset="0"/>
              </a:rPr>
              <a:t>i</a:t>
            </a:r>
            <a:r>
              <a:rPr lang="en-US" sz="800" dirty="0">
                <a:latin typeface="Arial" panose="020B0604020202020204" pitchFamily="34" charset="0"/>
                <a:cs typeface="Arial" panose="020B0604020202020204" pitchFamily="34" charset="0"/>
              </a:rPr>
              <a:t> must be greater than the right-side location of item </a:t>
            </a:r>
            <a:r>
              <a:rPr lang="en-US" sz="800" i="1" dirty="0">
                <a:latin typeface="Arial" panose="020B0604020202020204" pitchFamily="34" charset="0"/>
                <a:cs typeface="Arial" panose="020B0604020202020204" pitchFamily="34" charset="0"/>
              </a:rPr>
              <a:t>k</a:t>
            </a:r>
            <a:r>
              <a:rPr lang="en-US" sz="800" dirty="0">
                <a:latin typeface="Arial" panose="020B0604020202020204" pitchFamily="34" charset="0"/>
                <a:cs typeface="Arial" panose="020B0604020202020204" pitchFamily="34" charset="0"/>
              </a:rPr>
              <a:t>.</a:t>
            </a:r>
          </a:p>
        </p:txBody>
      </p:sp>
      <p:sp>
        <p:nvSpPr>
          <p:cNvPr id="22" name="TextBox 21">
            <a:extLst>
              <a:ext uri="{FF2B5EF4-FFF2-40B4-BE49-F238E27FC236}">
                <a16:creationId xmlns:a16="http://schemas.microsoft.com/office/drawing/2014/main" id="{CC26ECFC-DACC-95B4-B5DD-F9291221C247}"/>
              </a:ext>
            </a:extLst>
          </p:cNvPr>
          <p:cNvSpPr txBox="1"/>
          <p:nvPr/>
        </p:nvSpPr>
        <p:spPr>
          <a:xfrm>
            <a:off x="4531494" y="3714686"/>
            <a:ext cx="3658127" cy="313932"/>
          </a:xfrm>
          <a:prstGeom prst="rect">
            <a:avLst/>
          </a:prstGeom>
          <a:noFill/>
        </p:spPr>
        <p:txBody>
          <a:bodyPr wrap="square" rtlCol="0">
            <a:spAutoFit/>
          </a:bodyPr>
          <a:lstStyle/>
          <a:p>
            <a:pPr>
              <a:lnSpc>
                <a:spcPct val="90000"/>
              </a:lnSpc>
              <a:spcAft>
                <a:spcPts val="600"/>
              </a:spcAft>
            </a:pPr>
            <a:r>
              <a:rPr lang="en-US" sz="800" b="1" dirty="0">
                <a:latin typeface="Arial" panose="020B0604020202020204" pitchFamily="34" charset="0"/>
                <a:cs typeface="Arial" panose="020B0604020202020204" pitchFamily="34" charset="0"/>
              </a:rPr>
              <a:t>(12) and (13): </a:t>
            </a:r>
            <a:r>
              <a:rPr lang="en-US" sz="800" dirty="0">
                <a:latin typeface="Arial" panose="020B0604020202020204" pitchFamily="34" charset="0"/>
                <a:cs typeface="Arial" panose="020B0604020202020204" pitchFamily="34" charset="0"/>
              </a:rPr>
              <a:t>if an item </a:t>
            </a:r>
            <a:r>
              <a:rPr lang="en-US" sz="800" i="1" dirty="0" err="1">
                <a:latin typeface="Arial" panose="020B0604020202020204" pitchFamily="34" charset="0"/>
                <a:cs typeface="Arial" panose="020B0604020202020204" pitchFamily="34" charset="0"/>
              </a:rPr>
              <a:t>i</a:t>
            </a:r>
            <a:r>
              <a:rPr lang="en-US" sz="800" i="1" dirty="0">
                <a:latin typeface="Arial" panose="020B0604020202020204" pitchFamily="34" charset="0"/>
                <a:cs typeface="Arial" panose="020B0604020202020204" pitchFamily="34" charset="0"/>
              </a:rPr>
              <a:t> </a:t>
            </a:r>
            <a:r>
              <a:rPr lang="en-US" sz="800" dirty="0">
                <a:latin typeface="Arial" panose="020B0604020202020204" pitchFamily="34" charset="0"/>
                <a:cs typeface="Arial" panose="020B0604020202020204" pitchFamily="34" charset="0"/>
              </a:rPr>
              <a:t>is placed behind item </a:t>
            </a:r>
            <a:r>
              <a:rPr lang="en-US" sz="800" i="1" dirty="0">
                <a:latin typeface="Arial" panose="020B0604020202020204" pitchFamily="34" charset="0"/>
                <a:cs typeface="Arial" panose="020B0604020202020204" pitchFamily="34" charset="0"/>
              </a:rPr>
              <a:t>k</a:t>
            </a:r>
            <a:r>
              <a:rPr lang="en-US" sz="800" dirty="0">
                <a:latin typeface="Arial" panose="020B0604020202020204" pitchFamily="34" charset="0"/>
                <a:cs typeface="Arial" panose="020B0604020202020204" pitchFamily="34" charset="0"/>
              </a:rPr>
              <a:t>, the front-side location of item </a:t>
            </a:r>
            <a:r>
              <a:rPr lang="en-US" sz="800" i="1" dirty="0" err="1">
                <a:latin typeface="Arial" panose="020B0604020202020204" pitchFamily="34" charset="0"/>
                <a:cs typeface="Arial" panose="020B0604020202020204" pitchFamily="34" charset="0"/>
              </a:rPr>
              <a:t>i</a:t>
            </a:r>
            <a:r>
              <a:rPr lang="en-US" sz="800" dirty="0">
                <a:latin typeface="Arial" panose="020B0604020202020204" pitchFamily="34" charset="0"/>
                <a:cs typeface="Arial" panose="020B0604020202020204" pitchFamily="34" charset="0"/>
              </a:rPr>
              <a:t> must be greater than the back-side location of item </a:t>
            </a:r>
            <a:r>
              <a:rPr lang="en-US" sz="800" i="1" dirty="0">
                <a:latin typeface="Arial" panose="020B0604020202020204" pitchFamily="34" charset="0"/>
                <a:cs typeface="Arial" panose="020B0604020202020204" pitchFamily="34" charset="0"/>
              </a:rPr>
              <a:t>k</a:t>
            </a:r>
            <a:r>
              <a:rPr lang="en-US" sz="800" dirty="0">
                <a:latin typeface="Arial" panose="020B0604020202020204" pitchFamily="34" charset="0"/>
                <a:cs typeface="Arial" panose="020B0604020202020204" pitchFamily="34" charset="0"/>
              </a:rPr>
              <a:t>.</a:t>
            </a:r>
          </a:p>
        </p:txBody>
      </p:sp>
      <p:sp>
        <p:nvSpPr>
          <p:cNvPr id="23" name="TextBox 22">
            <a:extLst>
              <a:ext uri="{FF2B5EF4-FFF2-40B4-BE49-F238E27FC236}">
                <a16:creationId xmlns:a16="http://schemas.microsoft.com/office/drawing/2014/main" id="{06B0D0A3-DE39-A36E-C730-2C5E5D5269F1}"/>
              </a:ext>
            </a:extLst>
          </p:cNvPr>
          <p:cNvSpPr txBox="1"/>
          <p:nvPr/>
        </p:nvSpPr>
        <p:spPr>
          <a:xfrm>
            <a:off x="4531494" y="4251910"/>
            <a:ext cx="3634487" cy="203133"/>
          </a:xfrm>
          <a:prstGeom prst="rect">
            <a:avLst/>
          </a:prstGeom>
          <a:noFill/>
        </p:spPr>
        <p:txBody>
          <a:bodyPr wrap="square" rtlCol="0">
            <a:spAutoFit/>
          </a:bodyPr>
          <a:lstStyle/>
          <a:p>
            <a:pPr>
              <a:lnSpc>
                <a:spcPct val="90000"/>
              </a:lnSpc>
              <a:spcAft>
                <a:spcPts val="600"/>
              </a:spcAft>
            </a:pPr>
            <a:r>
              <a:rPr lang="en-US" sz="800" b="1" dirty="0">
                <a:latin typeface="Arial" panose="020B0604020202020204" pitchFamily="34" charset="0"/>
                <a:cs typeface="Arial" panose="020B0604020202020204" pitchFamily="34" charset="0"/>
              </a:rPr>
              <a:t>(14) and (15): </a:t>
            </a:r>
            <a:r>
              <a:rPr lang="en-US" sz="800" dirty="0">
                <a:latin typeface="Arial" panose="020B0604020202020204" pitchFamily="34" charset="0"/>
                <a:cs typeface="Arial" panose="020B0604020202020204" pitchFamily="34" charset="0"/>
              </a:rPr>
              <a:t>symmetry breaking constraints.</a:t>
            </a:r>
          </a:p>
        </p:txBody>
      </p:sp>
      <p:sp>
        <p:nvSpPr>
          <p:cNvPr id="24" name="TextBox 23">
            <a:extLst>
              <a:ext uri="{FF2B5EF4-FFF2-40B4-BE49-F238E27FC236}">
                <a16:creationId xmlns:a16="http://schemas.microsoft.com/office/drawing/2014/main" id="{EF122731-C30E-7ED1-CCBE-F14475099989}"/>
              </a:ext>
            </a:extLst>
          </p:cNvPr>
          <p:cNvSpPr txBox="1"/>
          <p:nvPr/>
        </p:nvSpPr>
        <p:spPr>
          <a:xfrm>
            <a:off x="4531494" y="4770676"/>
            <a:ext cx="3658127" cy="203133"/>
          </a:xfrm>
          <a:prstGeom prst="rect">
            <a:avLst/>
          </a:prstGeom>
          <a:noFill/>
        </p:spPr>
        <p:txBody>
          <a:bodyPr wrap="square" rtlCol="0">
            <a:spAutoFit/>
          </a:bodyPr>
          <a:lstStyle/>
          <a:p>
            <a:pPr>
              <a:lnSpc>
                <a:spcPct val="90000"/>
              </a:lnSpc>
              <a:spcAft>
                <a:spcPts val="600"/>
              </a:spcAft>
            </a:pPr>
            <a:r>
              <a:rPr lang="en-US" sz="800" b="1" dirty="0">
                <a:latin typeface="Arial" panose="020B0604020202020204" pitchFamily="34" charset="0"/>
                <a:cs typeface="Arial" panose="020B0604020202020204" pitchFamily="34" charset="0"/>
              </a:rPr>
              <a:t>(16) and (17): </a:t>
            </a:r>
            <a:r>
              <a:rPr lang="en-US" sz="800" dirty="0">
                <a:latin typeface="Arial" panose="020B0604020202020204" pitchFamily="34" charset="0"/>
                <a:cs typeface="Arial" panose="020B0604020202020204" pitchFamily="34" charset="0"/>
              </a:rPr>
              <a:t>decision variable domains.</a:t>
            </a:r>
          </a:p>
        </p:txBody>
      </p:sp>
      <p:sp>
        <p:nvSpPr>
          <p:cNvPr id="26" name="Right Brace 25">
            <a:extLst>
              <a:ext uri="{FF2B5EF4-FFF2-40B4-BE49-F238E27FC236}">
                <a16:creationId xmlns:a16="http://schemas.microsoft.com/office/drawing/2014/main" id="{2B561B45-9D13-E56E-4212-474DB1DC3863}"/>
              </a:ext>
            </a:extLst>
          </p:cNvPr>
          <p:cNvSpPr/>
          <p:nvPr/>
        </p:nvSpPr>
        <p:spPr>
          <a:xfrm>
            <a:off x="4452246" y="1186125"/>
            <a:ext cx="134112" cy="35250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7" name="Right Brace 26">
            <a:extLst>
              <a:ext uri="{FF2B5EF4-FFF2-40B4-BE49-F238E27FC236}">
                <a16:creationId xmlns:a16="http://schemas.microsoft.com/office/drawing/2014/main" id="{A10E75CC-FBDA-D717-352E-851C62826D15}"/>
              </a:ext>
            </a:extLst>
          </p:cNvPr>
          <p:cNvSpPr/>
          <p:nvPr/>
        </p:nvSpPr>
        <p:spPr>
          <a:xfrm>
            <a:off x="4452246" y="1583559"/>
            <a:ext cx="134112" cy="527404"/>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8" name="Right Brace 27">
            <a:extLst>
              <a:ext uri="{FF2B5EF4-FFF2-40B4-BE49-F238E27FC236}">
                <a16:creationId xmlns:a16="http://schemas.microsoft.com/office/drawing/2014/main" id="{AF6134A5-A1D9-F79A-21DB-B885C6A77632}"/>
              </a:ext>
            </a:extLst>
          </p:cNvPr>
          <p:cNvSpPr/>
          <p:nvPr/>
        </p:nvSpPr>
        <p:spPr>
          <a:xfrm>
            <a:off x="4452246" y="2148479"/>
            <a:ext cx="134112" cy="182103"/>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9" name="Right Brace 28">
            <a:extLst>
              <a:ext uri="{FF2B5EF4-FFF2-40B4-BE49-F238E27FC236}">
                <a16:creationId xmlns:a16="http://schemas.microsoft.com/office/drawing/2014/main" id="{001A57E9-7AA8-71A9-3787-1266E420749D}"/>
              </a:ext>
            </a:extLst>
          </p:cNvPr>
          <p:cNvSpPr/>
          <p:nvPr/>
        </p:nvSpPr>
        <p:spPr>
          <a:xfrm>
            <a:off x="4452246" y="2369750"/>
            <a:ext cx="134112" cy="421667"/>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0" name="Right Brace 29">
            <a:extLst>
              <a:ext uri="{FF2B5EF4-FFF2-40B4-BE49-F238E27FC236}">
                <a16:creationId xmlns:a16="http://schemas.microsoft.com/office/drawing/2014/main" id="{9A0BC7A2-1E15-5699-5207-9F17F332C6B3}"/>
              </a:ext>
            </a:extLst>
          </p:cNvPr>
          <p:cNvSpPr/>
          <p:nvPr/>
        </p:nvSpPr>
        <p:spPr>
          <a:xfrm>
            <a:off x="4452246" y="2821164"/>
            <a:ext cx="134112" cy="52266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1" name="Right Brace 30">
            <a:extLst>
              <a:ext uri="{FF2B5EF4-FFF2-40B4-BE49-F238E27FC236}">
                <a16:creationId xmlns:a16="http://schemas.microsoft.com/office/drawing/2014/main" id="{714DEBCB-BFCA-9574-D16B-35E58FDD35F9}"/>
              </a:ext>
            </a:extLst>
          </p:cNvPr>
          <p:cNvSpPr/>
          <p:nvPr/>
        </p:nvSpPr>
        <p:spPr>
          <a:xfrm>
            <a:off x="4452246" y="3395676"/>
            <a:ext cx="134112" cy="279509"/>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2" name="Right Brace 31">
            <a:extLst>
              <a:ext uri="{FF2B5EF4-FFF2-40B4-BE49-F238E27FC236}">
                <a16:creationId xmlns:a16="http://schemas.microsoft.com/office/drawing/2014/main" id="{959E69AB-DC89-6C1C-0BA9-545C802E64BA}"/>
              </a:ext>
            </a:extLst>
          </p:cNvPr>
          <p:cNvSpPr/>
          <p:nvPr/>
        </p:nvSpPr>
        <p:spPr>
          <a:xfrm>
            <a:off x="4452246" y="3714686"/>
            <a:ext cx="134112" cy="30273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3" name="Right Brace 32">
            <a:extLst>
              <a:ext uri="{FF2B5EF4-FFF2-40B4-BE49-F238E27FC236}">
                <a16:creationId xmlns:a16="http://schemas.microsoft.com/office/drawing/2014/main" id="{4BBF3321-E9DE-324F-0499-4D8EE93F697C}"/>
              </a:ext>
            </a:extLst>
          </p:cNvPr>
          <p:cNvSpPr/>
          <p:nvPr/>
        </p:nvSpPr>
        <p:spPr>
          <a:xfrm>
            <a:off x="4452246" y="4076402"/>
            <a:ext cx="134112" cy="546062"/>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4" name="Right Brace 33">
            <a:extLst>
              <a:ext uri="{FF2B5EF4-FFF2-40B4-BE49-F238E27FC236}">
                <a16:creationId xmlns:a16="http://schemas.microsoft.com/office/drawing/2014/main" id="{13DAC3D6-5F0C-F9B7-BC41-5C5DA0A67A63}"/>
              </a:ext>
            </a:extLst>
          </p:cNvPr>
          <p:cNvSpPr/>
          <p:nvPr/>
        </p:nvSpPr>
        <p:spPr>
          <a:xfrm>
            <a:off x="4452246" y="4670248"/>
            <a:ext cx="134112" cy="40399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0A474A44-9791-7953-498C-31D030C86EF8}"/>
              </a:ext>
            </a:extLst>
          </p:cNvPr>
          <p:cNvCxnSpPr>
            <a:cxnSpLocks/>
          </p:cNvCxnSpPr>
          <p:nvPr/>
        </p:nvCxnSpPr>
        <p:spPr>
          <a:xfrm flipV="1">
            <a:off x="4584598" y="1186125"/>
            <a:ext cx="3605022" cy="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B6ED80AC-45D4-9D1B-E299-1A6CAD992217}"/>
              </a:ext>
            </a:extLst>
          </p:cNvPr>
          <p:cNvCxnSpPr>
            <a:cxnSpLocks/>
          </p:cNvCxnSpPr>
          <p:nvPr/>
        </p:nvCxnSpPr>
        <p:spPr>
          <a:xfrm flipV="1">
            <a:off x="4584598" y="2141126"/>
            <a:ext cx="3605022" cy="0"/>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CF70ADA9-0C14-6CDF-99B7-1857CB009D53}"/>
              </a:ext>
            </a:extLst>
          </p:cNvPr>
          <p:cNvCxnSpPr>
            <a:cxnSpLocks/>
          </p:cNvCxnSpPr>
          <p:nvPr/>
        </p:nvCxnSpPr>
        <p:spPr>
          <a:xfrm flipV="1">
            <a:off x="4584598" y="4616512"/>
            <a:ext cx="3605022" cy="0"/>
          </a:xfrm>
          <a:prstGeom prst="line">
            <a:avLst/>
          </a:prstGeom>
        </p:spPr>
        <p:style>
          <a:lnRef idx="2">
            <a:schemeClr val="dk1"/>
          </a:lnRef>
          <a:fillRef idx="0">
            <a:schemeClr val="dk1"/>
          </a:fillRef>
          <a:effectRef idx="1">
            <a:schemeClr val="dk1"/>
          </a:effectRef>
          <a:fontRef idx="minor">
            <a:schemeClr val="tx1"/>
          </a:fontRef>
        </p:style>
      </p:cxnSp>
      <p:cxnSp>
        <p:nvCxnSpPr>
          <p:cNvPr id="2" name="Straight Connector 1">
            <a:extLst>
              <a:ext uri="{FF2B5EF4-FFF2-40B4-BE49-F238E27FC236}">
                <a16:creationId xmlns:a16="http://schemas.microsoft.com/office/drawing/2014/main" id="{E9320681-218E-5288-F0AE-E7B285CB20BD}"/>
              </a:ext>
            </a:extLst>
          </p:cNvPr>
          <p:cNvCxnSpPr>
            <a:cxnSpLocks/>
          </p:cNvCxnSpPr>
          <p:nvPr/>
        </p:nvCxnSpPr>
        <p:spPr>
          <a:xfrm flipV="1">
            <a:off x="4584598" y="2819546"/>
            <a:ext cx="3605022" cy="0"/>
          </a:xfrm>
          <a:prstGeom prst="line">
            <a:avLst/>
          </a:prstGeom>
        </p:spPr>
        <p:style>
          <a:lnRef idx="2">
            <a:schemeClr val="dk1"/>
          </a:lnRef>
          <a:fillRef idx="0">
            <a:schemeClr val="dk1"/>
          </a:fillRef>
          <a:effectRef idx="1">
            <a:schemeClr val="dk1"/>
          </a:effectRef>
          <a:fontRef idx="minor">
            <a:schemeClr val="tx1"/>
          </a:fontRef>
        </p:style>
      </p:cxnSp>
      <p:sp>
        <p:nvSpPr>
          <p:cNvPr id="9" name="Slide Number Placeholder 8">
            <a:extLst>
              <a:ext uri="{FF2B5EF4-FFF2-40B4-BE49-F238E27FC236}">
                <a16:creationId xmlns:a16="http://schemas.microsoft.com/office/drawing/2014/main" id="{AB298F30-D388-66DD-B098-C056C7CF64DB}"/>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4072229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ACBBF138-BA74-71D8-6DDE-A49C26457930}"/>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55F98BB4-0889-39FB-EBD3-DE154AC68212}"/>
              </a:ext>
            </a:extLst>
          </p:cNvPr>
          <p:cNvPicPr>
            <a:picLocks noChangeAspect="1"/>
          </p:cNvPicPr>
          <p:nvPr/>
        </p:nvPicPr>
        <p:blipFill>
          <a:blip r:embed="rId3"/>
          <a:srcRect l="455" t="1474" r="54927"/>
          <a:stretch/>
        </p:blipFill>
        <p:spPr>
          <a:xfrm>
            <a:off x="6520619" y="3717218"/>
            <a:ext cx="2168215" cy="936948"/>
          </a:xfrm>
          <a:prstGeom prst="rect">
            <a:avLst/>
          </a:prstGeom>
        </p:spPr>
      </p:pic>
      <p:pic>
        <p:nvPicPr>
          <p:cNvPr id="19" name="Picture 18">
            <a:extLst>
              <a:ext uri="{FF2B5EF4-FFF2-40B4-BE49-F238E27FC236}">
                <a16:creationId xmlns:a16="http://schemas.microsoft.com/office/drawing/2014/main" id="{7106028C-EECE-0DBB-8B45-47CFF04D0511}"/>
              </a:ext>
            </a:extLst>
          </p:cNvPr>
          <p:cNvPicPr>
            <a:picLocks noChangeAspect="1"/>
          </p:cNvPicPr>
          <p:nvPr/>
        </p:nvPicPr>
        <p:blipFill>
          <a:blip r:embed="rId4"/>
          <a:stretch>
            <a:fillRect/>
          </a:stretch>
        </p:blipFill>
        <p:spPr>
          <a:xfrm>
            <a:off x="6520619" y="2651853"/>
            <a:ext cx="2353003" cy="943107"/>
          </a:xfrm>
          <a:prstGeom prst="rect">
            <a:avLst/>
          </a:prstGeom>
        </p:spPr>
      </p:pic>
      <p:pic>
        <p:nvPicPr>
          <p:cNvPr id="24" name="Picture 23">
            <a:extLst>
              <a:ext uri="{FF2B5EF4-FFF2-40B4-BE49-F238E27FC236}">
                <a16:creationId xmlns:a16="http://schemas.microsoft.com/office/drawing/2014/main" id="{C320C7D1-B4CA-4D64-3F29-E7E13BACB121}"/>
              </a:ext>
            </a:extLst>
          </p:cNvPr>
          <p:cNvPicPr>
            <a:picLocks noChangeAspect="1"/>
          </p:cNvPicPr>
          <p:nvPr/>
        </p:nvPicPr>
        <p:blipFill>
          <a:blip r:embed="rId5"/>
          <a:stretch>
            <a:fillRect/>
          </a:stretch>
        </p:blipFill>
        <p:spPr>
          <a:xfrm>
            <a:off x="6507919" y="1569298"/>
            <a:ext cx="2391109" cy="952633"/>
          </a:xfrm>
          <a:prstGeom prst="rect">
            <a:avLst/>
          </a:prstGeom>
        </p:spPr>
      </p:pic>
      <p:pic>
        <p:nvPicPr>
          <p:cNvPr id="1026" name="Picture 2" descr="LHD">
            <a:extLst>
              <a:ext uri="{FF2B5EF4-FFF2-40B4-BE49-F238E27FC236}">
                <a16:creationId xmlns:a16="http://schemas.microsoft.com/office/drawing/2014/main" id="{A51E92A8-94C4-DA86-EDB8-04E9B12454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0199" y="2638194"/>
            <a:ext cx="2673100" cy="76387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47;p8">
            <a:extLst>
              <a:ext uri="{FF2B5EF4-FFF2-40B4-BE49-F238E27FC236}">
                <a16:creationId xmlns:a16="http://schemas.microsoft.com/office/drawing/2014/main" id="{8A530FCA-11FA-338B-B379-F5305F7876D1}"/>
              </a:ext>
            </a:extLst>
          </p:cNvPr>
          <p:cNvSpPr txBox="1">
            <a:spLocks/>
          </p:cNvSpPr>
          <p:nvPr/>
        </p:nvSpPr>
        <p:spPr bwMode="auto">
          <a:xfrm>
            <a:off x="792861" y="560933"/>
            <a:ext cx="5636514" cy="50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Modeling Efforts and Next Steps</a:t>
            </a:r>
            <a:endParaRPr lang="en-US" sz="1500" i="1" dirty="0"/>
          </a:p>
        </p:txBody>
      </p:sp>
      <p:sp>
        <p:nvSpPr>
          <p:cNvPr id="13" name="Google Shape;48;p8">
            <a:extLst>
              <a:ext uri="{FF2B5EF4-FFF2-40B4-BE49-F238E27FC236}">
                <a16:creationId xmlns:a16="http://schemas.microsoft.com/office/drawing/2014/main" id="{222485C2-DCE9-3108-925C-BBC386C703D1}"/>
              </a:ext>
            </a:extLst>
          </p:cNvPr>
          <p:cNvSpPr txBox="1">
            <a:spLocks/>
          </p:cNvSpPr>
          <p:nvPr/>
        </p:nvSpPr>
        <p:spPr bwMode="auto">
          <a:xfrm>
            <a:off x="376517" y="991077"/>
            <a:ext cx="6093983" cy="4072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spcFirstLastPara="1" vert="horz" wrap="square" lIns="68569" tIns="68569" rIns="68569" bIns="68569" numCol="1" anchor="t" anchorCtr="0" compatLnSpc="1">
            <a:prstTxWarp prst="textNoShape">
              <a:avLst/>
            </a:prstTxWarp>
            <a:noAutofit/>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Clr>
                <a:schemeClr val="tx1"/>
              </a:buClr>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85725" indent="0">
              <a:lnSpc>
                <a:spcPct val="90000"/>
              </a:lnSpc>
              <a:spcBef>
                <a:spcPts val="600"/>
              </a:spcBef>
              <a:spcAft>
                <a:spcPts val="0"/>
              </a:spcAft>
              <a:buSzPts val="1800"/>
              <a:buFont typeface="Arial" charset="0"/>
              <a:buNone/>
            </a:pPr>
            <a:r>
              <a:rPr lang="en-US" sz="1200" b="1" u="sng" dirty="0"/>
              <a:t>Modeling Efforts: Minimal Example of Prioritization in BPP</a:t>
            </a:r>
          </a:p>
          <a:p>
            <a:pPr indent="-257175">
              <a:lnSpc>
                <a:spcPct val="90000"/>
              </a:lnSpc>
              <a:spcBef>
                <a:spcPts val="600"/>
              </a:spcBef>
              <a:spcAft>
                <a:spcPts val="0"/>
              </a:spcAft>
              <a:buSzPts val="1800"/>
            </a:pPr>
            <a:r>
              <a:rPr lang="en-US" sz="1000" dirty="0"/>
              <a:t>BPP modeled in Julia (</a:t>
            </a:r>
            <a:r>
              <a:rPr lang="en-US" sz="1000" dirty="0" err="1"/>
              <a:t>JuMP</a:t>
            </a:r>
            <a:r>
              <a:rPr lang="en-US" sz="1000" dirty="0"/>
              <a:t>, </a:t>
            </a:r>
            <a:r>
              <a:rPr lang="en-US" sz="1000" dirty="0" err="1"/>
              <a:t>Gurobi</a:t>
            </a:r>
            <a:r>
              <a:rPr lang="en-US" sz="1000" dirty="0"/>
              <a:t>).</a:t>
            </a:r>
          </a:p>
          <a:p>
            <a:pPr indent="-257175">
              <a:lnSpc>
                <a:spcPct val="90000"/>
              </a:lnSpc>
              <a:spcBef>
                <a:spcPts val="600"/>
              </a:spcBef>
              <a:spcAft>
                <a:spcPts val="0"/>
              </a:spcAft>
              <a:buSzPts val="1800"/>
            </a:pPr>
            <a:r>
              <a:rPr lang="en-US" sz="1000" b="1" dirty="0"/>
              <a:t>Data: Items. </a:t>
            </a:r>
            <a:r>
              <a:rPr lang="en-US" sz="1000" dirty="0"/>
              <a:t>Subsets of companies from a combined arms battalion: </a:t>
            </a:r>
          </a:p>
          <a:p>
            <a:pPr lvl="1" indent="-257175">
              <a:lnSpc>
                <a:spcPct val="90000"/>
              </a:lnSpc>
              <a:spcBef>
                <a:spcPts val="600"/>
              </a:spcBef>
              <a:spcAft>
                <a:spcPts val="0"/>
              </a:spcAft>
              <a:buSzPts val="1800"/>
            </a:pPr>
            <a:r>
              <a:rPr lang="en-US" sz="1000" dirty="0"/>
              <a:t>Infantry company (</a:t>
            </a:r>
            <a:r>
              <a:rPr lang="en-US" sz="1000" dirty="0">
                <a:solidFill>
                  <a:srgbClr val="FF7F3F"/>
                </a:solidFill>
              </a:rPr>
              <a:t>red</a:t>
            </a:r>
            <a:r>
              <a:rPr lang="en-US" sz="1000" dirty="0"/>
              <a:t>): priority = 1.</a:t>
            </a:r>
          </a:p>
          <a:p>
            <a:pPr lvl="1" indent="-257175">
              <a:lnSpc>
                <a:spcPct val="90000"/>
              </a:lnSpc>
              <a:spcBef>
                <a:spcPts val="600"/>
              </a:spcBef>
              <a:spcAft>
                <a:spcPts val="0"/>
              </a:spcAft>
              <a:buSzPts val="1800"/>
            </a:pPr>
            <a:r>
              <a:rPr lang="en-US" sz="1000" dirty="0"/>
              <a:t>Armor company (</a:t>
            </a:r>
            <a:r>
              <a:rPr lang="en-US" sz="1000" dirty="0">
                <a:solidFill>
                  <a:srgbClr val="7F7FBF"/>
                </a:solidFill>
              </a:rPr>
              <a:t>blue</a:t>
            </a:r>
            <a:r>
              <a:rPr lang="en-US" sz="1000" dirty="0"/>
              <a:t>), priority = 2.</a:t>
            </a:r>
          </a:p>
          <a:p>
            <a:pPr lvl="1" indent="-257175">
              <a:lnSpc>
                <a:spcPct val="90000"/>
              </a:lnSpc>
              <a:spcBef>
                <a:spcPts val="600"/>
              </a:spcBef>
              <a:spcAft>
                <a:spcPts val="0"/>
              </a:spcAft>
              <a:buSzPts val="1800"/>
            </a:pPr>
            <a:r>
              <a:rPr lang="en-US" sz="1000" dirty="0"/>
              <a:t>Forward support company (</a:t>
            </a:r>
            <a:r>
              <a:rPr lang="en-US" sz="1000" dirty="0">
                <a:solidFill>
                  <a:srgbClr val="7FBF3F"/>
                </a:solidFill>
              </a:rPr>
              <a:t>green</a:t>
            </a:r>
            <a:r>
              <a:rPr lang="en-US" sz="1000" dirty="0"/>
              <a:t>), priority = 3.</a:t>
            </a:r>
          </a:p>
          <a:p>
            <a:pPr indent="-257175">
              <a:lnSpc>
                <a:spcPct val="90000"/>
              </a:lnSpc>
              <a:spcBef>
                <a:spcPts val="600"/>
              </a:spcBef>
              <a:spcAft>
                <a:spcPts val="0"/>
              </a:spcAft>
              <a:buSzPts val="1800"/>
            </a:pPr>
            <a:r>
              <a:rPr lang="en-US" sz="1000" b="1" dirty="0"/>
              <a:t>Data: Bins. </a:t>
            </a:r>
            <a:r>
              <a:rPr lang="en-US" sz="1000" dirty="0"/>
              <a:t>1x Wasp-class landing helicopter dock (LHD) amphibious assault ship (266’ x 50’ well deck).</a:t>
            </a:r>
          </a:p>
          <a:p>
            <a:pPr lvl="1" indent="-257175">
              <a:lnSpc>
                <a:spcPct val="90000"/>
              </a:lnSpc>
              <a:spcBef>
                <a:spcPts val="600"/>
              </a:spcBef>
              <a:spcAft>
                <a:spcPts val="0"/>
              </a:spcAft>
              <a:buSzPts val="1800"/>
            </a:pPr>
            <a:endParaRPr lang="en-US" sz="1000" dirty="0"/>
          </a:p>
          <a:p>
            <a:pPr lvl="1" indent="-257175">
              <a:lnSpc>
                <a:spcPct val="90000"/>
              </a:lnSpc>
              <a:spcBef>
                <a:spcPts val="600"/>
              </a:spcBef>
              <a:spcAft>
                <a:spcPts val="0"/>
              </a:spcAft>
              <a:buSzPts val="1800"/>
            </a:pPr>
            <a:endParaRPr lang="en-US" sz="1000" dirty="0"/>
          </a:p>
          <a:p>
            <a:pPr marL="485775" lvl="1" indent="0">
              <a:lnSpc>
                <a:spcPct val="90000"/>
              </a:lnSpc>
              <a:spcBef>
                <a:spcPts val="600"/>
              </a:spcBef>
              <a:spcAft>
                <a:spcPts val="0"/>
              </a:spcAft>
              <a:buSzPts val="1800"/>
              <a:buNone/>
            </a:pPr>
            <a:endParaRPr lang="en-US" sz="1000" dirty="0"/>
          </a:p>
          <a:p>
            <a:pPr marL="85725" indent="0">
              <a:lnSpc>
                <a:spcPct val="90000"/>
              </a:lnSpc>
              <a:spcBef>
                <a:spcPts val="600"/>
              </a:spcBef>
              <a:spcAft>
                <a:spcPts val="0"/>
              </a:spcAft>
              <a:buSzPts val="1800"/>
              <a:buFont typeface="Arial" charset="0"/>
              <a:buNone/>
            </a:pPr>
            <a:endParaRPr lang="en-US" sz="1200" b="1" u="sng" dirty="0"/>
          </a:p>
          <a:p>
            <a:pPr marL="85725" indent="0">
              <a:lnSpc>
                <a:spcPct val="90000"/>
              </a:lnSpc>
              <a:spcBef>
                <a:spcPts val="600"/>
              </a:spcBef>
              <a:spcAft>
                <a:spcPts val="0"/>
              </a:spcAft>
              <a:buSzPts val="1800"/>
              <a:buFont typeface="Arial" charset="0"/>
              <a:buNone/>
            </a:pPr>
            <a:r>
              <a:rPr lang="en-US" sz="1200" b="1" u="sng" dirty="0"/>
              <a:t>Next Steps</a:t>
            </a:r>
          </a:p>
          <a:p>
            <a:pPr indent="-257175">
              <a:lnSpc>
                <a:spcPct val="90000"/>
              </a:lnSpc>
              <a:spcBef>
                <a:spcPts val="600"/>
              </a:spcBef>
              <a:spcAft>
                <a:spcPts val="0"/>
              </a:spcAft>
              <a:buClr>
                <a:schemeClr val="tx1"/>
              </a:buClr>
              <a:buSzPts val="1800"/>
            </a:pPr>
            <a:r>
              <a:rPr lang="en-US" sz="1000" i="1" dirty="0">
                <a:solidFill>
                  <a:srgbClr val="0040C0"/>
                </a:solidFill>
              </a:rPr>
              <a:t>Lower bounds</a:t>
            </a:r>
            <a:r>
              <a:rPr lang="en-US" sz="1000" dirty="0"/>
              <a:t>. Using heuristic, iterative group solving (fixed locations and warm starting), and other methods to attain sufficient lower bounds.</a:t>
            </a:r>
          </a:p>
          <a:p>
            <a:pPr indent="-257175">
              <a:lnSpc>
                <a:spcPct val="90000"/>
              </a:lnSpc>
              <a:spcBef>
                <a:spcPts val="600"/>
              </a:spcBef>
              <a:spcAft>
                <a:spcPts val="0"/>
              </a:spcAft>
              <a:buSzPts val="1800"/>
            </a:pPr>
            <a:r>
              <a:rPr lang="en-US" sz="1000" dirty="0"/>
              <a:t>Add </a:t>
            </a:r>
            <a:r>
              <a:rPr lang="en-US" sz="1000" i="1" dirty="0">
                <a:solidFill>
                  <a:srgbClr val="0040C0"/>
                </a:solidFill>
              </a:rPr>
              <a:t>relevant, problem-specific constraints</a:t>
            </a:r>
            <a:r>
              <a:rPr lang="en-US" sz="1000" dirty="0"/>
              <a:t>: mass-load balancing, deck obstacle avoidance, etc.</a:t>
            </a:r>
          </a:p>
          <a:p>
            <a:pPr indent="-257175">
              <a:lnSpc>
                <a:spcPct val="90000"/>
              </a:lnSpc>
              <a:spcBef>
                <a:spcPts val="600"/>
              </a:spcBef>
              <a:spcAft>
                <a:spcPts val="0"/>
              </a:spcAft>
              <a:buSzPts val="1800"/>
            </a:pPr>
            <a:r>
              <a:rPr lang="en-US" sz="1000" dirty="0"/>
              <a:t>Experimenting with large test set including </a:t>
            </a:r>
            <a:r>
              <a:rPr lang="en-US" sz="1000" i="1" dirty="0">
                <a:solidFill>
                  <a:srgbClr val="0040C0"/>
                </a:solidFill>
              </a:rPr>
              <a:t>different levels of heterogeneity </a:t>
            </a:r>
            <a:r>
              <a:rPr lang="en-US" sz="1000" dirty="0"/>
              <a:t>in </a:t>
            </a:r>
            <a:r>
              <a:rPr lang="en-US" sz="1000" i="1" dirty="0">
                <a:solidFill>
                  <a:srgbClr val="0040C0"/>
                </a:solidFill>
              </a:rPr>
              <a:t>group-item composition </a:t>
            </a:r>
            <a:r>
              <a:rPr lang="en-US" sz="1000" dirty="0"/>
              <a:t>and </a:t>
            </a:r>
            <a:r>
              <a:rPr lang="en-US" sz="1000" i="1" dirty="0">
                <a:solidFill>
                  <a:srgbClr val="0040C0"/>
                </a:solidFill>
              </a:rPr>
              <a:t>vessel size</a:t>
            </a:r>
            <a:r>
              <a:rPr lang="en-US" sz="1000" dirty="0"/>
              <a:t>.</a:t>
            </a:r>
          </a:p>
          <a:p>
            <a:pPr indent="-257175">
              <a:lnSpc>
                <a:spcPct val="90000"/>
              </a:lnSpc>
              <a:spcBef>
                <a:spcPts val="600"/>
              </a:spcBef>
              <a:spcAft>
                <a:spcPts val="0"/>
              </a:spcAft>
              <a:buSzPts val="1800"/>
            </a:pPr>
            <a:r>
              <a:rPr lang="en-US" sz="1000" dirty="0"/>
              <a:t>Develop a </a:t>
            </a:r>
            <a:r>
              <a:rPr lang="en-US" sz="1000" i="1" dirty="0">
                <a:solidFill>
                  <a:srgbClr val="0040C0"/>
                </a:solidFill>
              </a:rPr>
              <a:t>branch-and-check type of procedure </a:t>
            </a:r>
            <a:r>
              <a:rPr lang="en-US" sz="1000" dirty="0"/>
              <a:t>for the </a:t>
            </a:r>
            <a:r>
              <a:rPr lang="en-US" sz="1000" i="1" dirty="0">
                <a:solidFill>
                  <a:srgbClr val="0040C0"/>
                </a:solidFill>
              </a:rPr>
              <a:t>bin selection master problem. </a:t>
            </a:r>
          </a:p>
        </p:txBody>
      </p:sp>
      <p:grpSp>
        <p:nvGrpSpPr>
          <p:cNvPr id="4" name="Group 3">
            <a:extLst>
              <a:ext uri="{FF2B5EF4-FFF2-40B4-BE49-F238E27FC236}">
                <a16:creationId xmlns:a16="http://schemas.microsoft.com/office/drawing/2014/main" id="{5AEC42C3-7D3D-B0C6-0060-1A49E21943DF}"/>
              </a:ext>
            </a:extLst>
          </p:cNvPr>
          <p:cNvGrpSpPr/>
          <p:nvPr/>
        </p:nvGrpSpPr>
        <p:grpSpPr>
          <a:xfrm>
            <a:off x="2111439" y="112776"/>
            <a:ext cx="6944559" cy="225552"/>
            <a:chOff x="2111439" y="112776"/>
            <a:chExt cx="6944559" cy="225552"/>
          </a:xfrm>
        </p:grpSpPr>
        <p:sp>
          <p:nvSpPr>
            <p:cNvPr id="6" name="Arrow: Pentagon 5">
              <a:extLst>
                <a:ext uri="{FF2B5EF4-FFF2-40B4-BE49-F238E27FC236}">
                  <a16:creationId xmlns:a16="http://schemas.microsoft.com/office/drawing/2014/main" id="{D96CAF0C-C6C3-35AC-B19A-8729A5BEFF4C}"/>
                </a:ext>
              </a:extLst>
            </p:cNvPr>
            <p:cNvSpPr/>
            <p:nvPr/>
          </p:nvSpPr>
          <p:spPr>
            <a:xfrm>
              <a:off x="2111439" y="112776"/>
              <a:ext cx="1223487" cy="22555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8" name="Arrow: Chevron 7">
              <a:extLst>
                <a:ext uri="{FF2B5EF4-FFF2-40B4-BE49-F238E27FC236}">
                  <a16:creationId xmlns:a16="http://schemas.microsoft.com/office/drawing/2014/main" id="{492A9BA1-6394-5E80-A545-BFBF1834DAB8}"/>
                </a:ext>
              </a:extLst>
            </p:cNvPr>
            <p:cNvSpPr/>
            <p:nvPr/>
          </p:nvSpPr>
          <p:spPr>
            <a:xfrm>
              <a:off x="3255653"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9" name="Arrow: Chevron 8">
              <a:extLst>
                <a:ext uri="{FF2B5EF4-FFF2-40B4-BE49-F238E27FC236}">
                  <a16:creationId xmlns:a16="http://schemas.microsoft.com/office/drawing/2014/main" id="{E61CF4E2-2B77-7F8D-BFBF-B788B7C61B91}"/>
                </a:ext>
              </a:extLst>
            </p:cNvPr>
            <p:cNvSpPr/>
            <p:nvPr/>
          </p:nvSpPr>
          <p:spPr>
            <a:xfrm>
              <a:off x="4399868"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10" name="Arrow: Chevron 9">
              <a:extLst>
                <a:ext uri="{FF2B5EF4-FFF2-40B4-BE49-F238E27FC236}">
                  <a16:creationId xmlns:a16="http://schemas.microsoft.com/office/drawing/2014/main" id="{9DBEEA72-07A5-C4BA-3BB1-3D296254C54A}"/>
                </a:ext>
              </a:extLst>
            </p:cNvPr>
            <p:cNvSpPr/>
            <p:nvPr/>
          </p:nvSpPr>
          <p:spPr>
            <a:xfrm>
              <a:off x="5544082"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11" name="Arrow: Chevron 10">
              <a:extLst>
                <a:ext uri="{FF2B5EF4-FFF2-40B4-BE49-F238E27FC236}">
                  <a16:creationId xmlns:a16="http://schemas.microsoft.com/office/drawing/2014/main" id="{A97C3775-F03B-CCE1-913D-1AD16C979C72}"/>
                </a:ext>
              </a:extLst>
            </p:cNvPr>
            <p:cNvSpPr/>
            <p:nvPr/>
          </p:nvSpPr>
          <p:spPr>
            <a:xfrm>
              <a:off x="6688297" y="112776"/>
              <a:ext cx="1223487" cy="225552"/>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12" name="Arrow: Chevron 11">
              <a:extLst>
                <a:ext uri="{FF2B5EF4-FFF2-40B4-BE49-F238E27FC236}">
                  <a16:creationId xmlns:a16="http://schemas.microsoft.com/office/drawing/2014/main" id="{366F20A6-E794-FBB2-FC05-574DC0FACA42}"/>
                </a:ext>
              </a:extLst>
            </p:cNvPr>
            <p:cNvSpPr/>
            <p:nvPr/>
          </p:nvSpPr>
          <p:spPr>
            <a:xfrm>
              <a:off x="7832511"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sp>
        <p:nvSpPr>
          <p:cNvPr id="28" name="TextBox 27">
            <a:extLst>
              <a:ext uri="{FF2B5EF4-FFF2-40B4-BE49-F238E27FC236}">
                <a16:creationId xmlns:a16="http://schemas.microsoft.com/office/drawing/2014/main" id="{92DC2469-6423-0699-3BEB-CB7B30D22637}"/>
              </a:ext>
            </a:extLst>
          </p:cNvPr>
          <p:cNvSpPr txBox="1"/>
          <p:nvPr/>
        </p:nvSpPr>
        <p:spPr>
          <a:xfrm>
            <a:off x="6556777" y="1428675"/>
            <a:ext cx="2317345" cy="184666"/>
          </a:xfrm>
          <a:prstGeom prst="rect">
            <a:avLst/>
          </a:prstGeom>
          <a:noFill/>
        </p:spPr>
        <p:txBody>
          <a:bodyPr wrap="square" rtlCol="0">
            <a:spAutoFit/>
          </a:bodyPr>
          <a:lstStyle/>
          <a:p>
            <a:pPr algn="ctr"/>
            <a:r>
              <a:rPr lang="en-US" sz="600" b="1" i="1" u="sng" dirty="0">
                <a:latin typeface="Arial" panose="020B0604020202020204" pitchFamily="34" charset="0"/>
                <a:cs typeface="Arial" panose="020B0604020202020204" pitchFamily="34" charset="0"/>
              </a:rPr>
              <a:t>Single Solve, Obj Value = 2.00E5. </a:t>
            </a:r>
          </a:p>
        </p:txBody>
      </p:sp>
      <p:sp>
        <p:nvSpPr>
          <p:cNvPr id="30" name="TextBox 29">
            <a:extLst>
              <a:ext uri="{FF2B5EF4-FFF2-40B4-BE49-F238E27FC236}">
                <a16:creationId xmlns:a16="http://schemas.microsoft.com/office/drawing/2014/main" id="{4A48FB3F-417A-33D7-16B1-232823205EDB}"/>
              </a:ext>
            </a:extLst>
          </p:cNvPr>
          <p:cNvSpPr txBox="1"/>
          <p:nvPr/>
        </p:nvSpPr>
        <p:spPr>
          <a:xfrm>
            <a:off x="6440579" y="3570740"/>
            <a:ext cx="2353003" cy="184666"/>
          </a:xfrm>
          <a:prstGeom prst="rect">
            <a:avLst/>
          </a:prstGeom>
          <a:noFill/>
        </p:spPr>
        <p:txBody>
          <a:bodyPr wrap="square" rtlCol="0">
            <a:spAutoFit/>
          </a:bodyPr>
          <a:lstStyle/>
          <a:p>
            <a:pPr algn="ctr"/>
            <a:r>
              <a:rPr lang="en-US" sz="600" b="1" i="1" u="sng" dirty="0">
                <a:latin typeface="Arial" panose="020B0604020202020204" pitchFamily="34" charset="0"/>
                <a:cs typeface="Arial" panose="020B0604020202020204" pitchFamily="34" charset="0"/>
              </a:rPr>
              <a:t>Stronger Heterogeneity in Group Size (Different Problem) </a:t>
            </a:r>
          </a:p>
        </p:txBody>
      </p:sp>
      <p:cxnSp>
        <p:nvCxnSpPr>
          <p:cNvPr id="36" name="Straight Connector 35">
            <a:extLst>
              <a:ext uri="{FF2B5EF4-FFF2-40B4-BE49-F238E27FC236}">
                <a16:creationId xmlns:a16="http://schemas.microsoft.com/office/drawing/2014/main" id="{44904DBC-87B0-0FC4-1E7D-E04B9F7900F0}"/>
              </a:ext>
            </a:extLst>
          </p:cNvPr>
          <p:cNvCxnSpPr>
            <a:cxnSpLocks/>
          </p:cNvCxnSpPr>
          <p:nvPr/>
        </p:nvCxnSpPr>
        <p:spPr>
          <a:xfrm>
            <a:off x="6519901" y="1597025"/>
            <a:ext cx="0" cy="3057141"/>
          </a:xfrm>
          <a:prstGeom prst="line">
            <a:avLst/>
          </a:prstGeom>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E4E66973-455A-8B3B-2898-1563745C4D1F}"/>
              </a:ext>
            </a:extLst>
          </p:cNvPr>
          <p:cNvSpPr txBox="1"/>
          <p:nvPr/>
        </p:nvSpPr>
        <p:spPr>
          <a:xfrm>
            <a:off x="6508576" y="2498464"/>
            <a:ext cx="2406422" cy="184666"/>
          </a:xfrm>
          <a:prstGeom prst="rect">
            <a:avLst/>
          </a:prstGeom>
          <a:noFill/>
        </p:spPr>
        <p:txBody>
          <a:bodyPr wrap="square" rtlCol="0">
            <a:spAutoFit/>
          </a:bodyPr>
          <a:lstStyle/>
          <a:p>
            <a:pPr algn="ctr"/>
            <a:r>
              <a:rPr lang="en-US" sz="600" b="1" i="1" u="sng" dirty="0">
                <a:latin typeface="Arial" panose="020B0604020202020204" pitchFamily="34" charset="0"/>
                <a:cs typeface="Arial" panose="020B0604020202020204" pitchFamily="34" charset="0"/>
              </a:rPr>
              <a:t>Iterative Group Solve (Fixed Locations), Obj Value = 1.96E5. </a:t>
            </a:r>
          </a:p>
        </p:txBody>
      </p:sp>
      <p:sp>
        <p:nvSpPr>
          <p:cNvPr id="20" name="Star: 5 Points 19">
            <a:extLst>
              <a:ext uri="{FF2B5EF4-FFF2-40B4-BE49-F238E27FC236}">
                <a16:creationId xmlns:a16="http://schemas.microsoft.com/office/drawing/2014/main" id="{12F5111E-8F95-065E-438C-2399C1474FD0}"/>
              </a:ext>
            </a:extLst>
          </p:cNvPr>
          <p:cNvSpPr/>
          <p:nvPr/>
        </p:nvSpPr>
        <p:spPr>
          <a:xfrm>
            <a:off x="6476805" y="3044530"/>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Star: 5 Points 21">
            <a:extLst>
              <a:ext uri="{FF2B5EF4-FFF2-40B4-BE49-F238E27FC236}">
                <a16:creationId xmlns:a16="http://schemas.microsoft.com/office/drawing/2014/main" id="{B9C15B91-4224-E804-A55E-62A2B260D86E}"/>
              </a:ext>
            </a:extLst>
          </p:cNvPr>
          <p:cNvSpPr/>
          <p:nvPr/>
        </p:nvSpPr>
        <p:spPr>
          <a:xfrm>
            <a:off x="6466821" y="4126379"/>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Star: 5 Points 25">
            <a:extLst>
              <a:ext uri="{FF2B5EF4-FFF2-40B4-BE49-F238E27FC236}">
                <a16:creationId xmlns:a16="http://schemas.microsoft.com/office/drawing/2014/main" id="{2E511CE4-A46C-C965-BDA3-DF8277BCE05B}"/>
              </a:ext>
            </a:extLst>
          </p:cNvPr>
          <p:cNvSpPr/>
          <p:nvPr/>
        </p:nvSpPr>
        <p:spPr>
          <a:xfrm>
            <a:off x="6471679" y="1992533"/>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7" name="Group 36">
            <a:extLst>
              <a:ext uri="{FF2B5EF4-FFF2-40B4-BE49-F238E27FC236}">
                <a16:creationId xmlns:a16="http://schemas.microsoft.com/office/drawing/2014/main" id="{9EF4F99F-93E5-5254-B883-B5C8BFE7F4A1}"/>
              </a:ext>
            </a:extLst>
          </p:cNvPr>
          <p:cNvGrpSpPr/>
          <p:nvPr/>
        </p:nvGrpSpPr>
        <p:grpSpPr>
          <a:xfrm>
            <a:off x="6556777" y="885864"/>
            <a:ext cx="2342251" cy="507831"/>
            <a:chOff x="6556777" y="600114"/>
            <a:chExt cx="2342251" cy="507831"/>
          </a:xfrm>
        </p:grpSpPr>
        <p:sp>
          <p:nvSpPr>
            <p:cNvPr id="33" name="TextBox 32">
              <a:extLst>
                <a:ext uri="{FF2B5EF4-FFF2-40B4-BE49-F238E27FC236}">
                  <a16:creationId xmlns:a16="http://schemas.microsoft.com/office/drawing/2014/main" id="{FE29AB29-95B2-D13D-406C-2F337431F0B0}"/>
                </a:ext>
              </a:extLst>
            </p:cNvPr>
            <p:cNvSpPr txBox="1"/>
            <p:nvPr/>
          </p:nvSpPr>
          <p:spPr>
            <a:xfrm>
              <a:off x="6556777" y="600114"/>
              <a:ext cx="2342251" cy="507831"/>
            </a:xfrm>
            <a:prstGeom prst="rect">
              <a:avLst/>
            </a:prstGeom>
            <a:noFill/>
            <a:ln>
              <a:solidFill>
                <a:schemeClr val="tx1"/>
              </a:solidFill>
            </a:ln>
          </p:spPr>
          <p:txBody>
            <a:bodyPr wrap="square" rtlCol="0">
              <a:spAutoFit/>
            </a:bodyPr>
            <a:lstStyle/>
            <a:p>
              <a:pPr algn="ctr"/>
              <a:r>
                <a:rPr lang="en-US" sz="700" b="1" i="1" u="sng" dirty="0">
                  <a:latin typeface="Arial" panose="020B0604020202020204" pitchFamily="34" charset="0"/>
                  <a:cs typeface="Arial" panose="020B0604020202020204" pitchFamily="34" charset="0"/>
                </a:rPr>
                <a:t>Example BPP Solution Visualizations</a:t>
              </a:r>
            </a:p>
            <a:p>
              <a:pPr algn="ctr"/>
              <a:r>
                <a:rPr lang="en-US" sz="700" i="1" u="sng" dirty="0">
                  <a:latin typeface="Arial" panose="020B0604020202020204" pitchFamily="34" charset="0"/>
                  <a:cs typeface="Arial" panose="020B0604020202020204" pitchFamily="34" charset="0"/>
                </a:rPr>
                <a:t>Front Half of LHD Deck</a:t>
              </a:r>
            </a:p>
            <a:p>
              <a:pPr algn="ctr"/>
              <a:endParaRPr lang="en-US" sz="600" i="1" dirty="0">
                <a:latin typeface="Arial" panose="020B0604020202020204" pitchFamily="34" charset="0"/>
                <a:cs typeface="Arial" panose="020B0604020202020204" pitchFamily="34" charset="0"/>
              </a:endParaRPr>
            </a:p>
            <a:p>
              <a:pPr algn="ctr"/>
              <a:r>
                <a:rPr lang="en-US" sz="700" b="1" dirty="0">
                  <a:latin typeface="Arial" panose="020B0604020202020204" pitchFamily="34" charset="0"/>
                  <a:cs typeface="Arial" panose="020B0604020202020204" pitchFamily="34" charset="0"/>
                </a:rPr>
                <a:t>Off-Loading Point</a:t>
              </a:r>
            </a:p>
          </p:txBody>
        </p:sp>
        <p:sp>
          <p:nvSpPr>
            <p:cNvPr id="35" name="Star: 5 Points 34">
              <a:extLst>
                <a:ext uri="{FF2B5EF4-FFF2-40B4-BE49-F238E27FC236}">
                  <a16:creationId xmlns:a16="http://schemas.microsoft.com/office/drawing/2014/main" id="{E94A43DE-9708-E80C-C1FD-CD6C090C3ECD}"/>
                </a:ext>
              </a:extLst>
            </p:cNvPr>
            <p:cNvSpPr/>
            <p:nvPr/>
          </p:nvSpPr>
          <p:spPr>
            <a:xfrm>
              <a:off x="7191159" y="914131"/>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0BAA5DA-D46E-F539-A709-025B218E0C89}"/>
              </a:ext>
            </a:extLst>
          </p:cNvPr>
          <p:cNvSpPr txBox="1"/>
          <p:nvPr/>
        </p:nvSpPr>
        <p:spPr>
          <a:xfrm>
            <a:off x="6328450" y="4888753"/>
            <a:ext cx="2586548" cy="276999"/>
          </a:xfrm>
          <a:prstGeom prst="rect">
            <a:avLst/>
          </a:prstGeom>
          <a:noFill/>
        </p:spPr>
        <p:txBody>
          <a:bodyPr wrap="square">
            <a:spAutoFit/>
          </a:bodyPr>
          <a:lstStyle/>
          <a:p>
            <a:pPr marL="285750" indent="-57150" algn="r"/>
            <a:r>
              <a:rPr lang="en-US" sz="600" b="1" i="1" dirty="0">
                <a:latin typeface="Arial" panose="020B0604020202020204" pitchFamily="34" charset="0"/>
                <a:cs typeface="Arial" panose="020B0604020202020204" pitchFamily="34" charset="0"/>
              </a:rPr>
              <a:t>*numbers inside each item are the prioritization weight for minimizing that item’s distance to the off-loading point.</a:t>
            </a:r>
            <a:endParaRPr lang="en-US" sz="600" b="1"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F687375-0AF6-A79F-6659-BC0045A72166}"/>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spTree>
    <p:extLst>
      <p:ext uri="{BB962C8B-B14F-4D97-AF65-F5344CB8AC3E}">
        <p14:creationId xmlns:p14="http://schemas.microsoft.com/office/powerpoint/2010/main" val="1305752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65" name="Rectangle 64">
            <a:extLst>
              <a:ext uri="{FF2B5EF4-FFF2-40B4-BE49-F238E27FC236}">
                <a16:creationId xmlns:a16="http://schemas.microsoft.com/office/drawing/2014/main" id="{93EF9CF9-DFFE-6D6B-6E21-79E9AE745CD3}"/>
              </a:ext>
            </a:extLst>
          </p:cNvPr>
          <p:cNvSpPr/>
          <p:nvPr/>
        </p:nvSpPr>
        <p:spPr>
          <a:xfrm>
            <a:off x="551645" y="3811244"/>
            <a:ext cx="1245486" cy="1188720"/>
          </a:xfrm>
          <a:prstGeom prst="rect">
            <a:avLst/>
          </a:prstGeom>
          <a:gradFill flip="none" rotWithShape="1">
            <a:gsLst>
              <a:gs pos="0">
                <a:schemeClr val="bg1">
                  <a:lumMod val="95000"/>
                </a:schemeClr>
              </a:gs>
              <a:gs pos="100000">
                <a:schemeClr val="bg1">
                  <a:lumMod val="65000"/>
                </a:scheme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Google Shape;47;p8">
            <a:extLst>
              <a:ext uri="{FF2B5EF4-FFF2-40B4-BE49-F238E27FC236}">
                <a16:creationId xmlns:a16="http://schemas.microsoft.com/office/drawing/2014/main" id="{6AA766D6-1D31-3F2C-576F-5FBE7D3C8EB8}"/>
              </a:ext>
            </a:extLst>
          </p:cNvPr>
          <p:cNvSpPr txBox="1">
            <a:spLocks noGrp="1"/>
          </p:cNvSpPr>
          <p:nvPr>
            <p:ph type="title"/>
          </p:nvPr>
        </p:nvSpPr>
        <p:spPr>
          <a:xfrm>
            <a:off x="1485900" y="594461"/>
            <a:ext cx="6172200" cy="501975"/>
          </a:xfrm>
          <a:prstGeom prst="rect">
            <a:avLst/>
          </a:prstGeom>
        </p:spPr>
        <p:txBody>
          <a:bodyPr spcFirstLastPara="1" vert="horz" wrap="square" lIns="68569" tIns="68569" rIns="68569" bIns="68569" numCol="1" anchor="ctr" anchorCtr="0" compatLnSpc="1">
            <a:prstTxWarp prst="textNoShape">
              <a:avLst/>
            </a:prstTxWarp>
            <a:noAutofit/>
          </a:bodyPr>
          <a:lstStyle/>
          <a:p>
            <a:pPr>
              <a:spcBef>
                <a:spcPts val="0"/>
              </a:spcBef>
              <a:spcAft>
                <a:spcPts val="0"/>
              </a:spcAft>
            </a:pPr>
            <a:r>
              <a:rPr lang="en-US" sz="2100" dirty="0"/>
              <a:t>Conclusion</a:t>
            </a:r>
            <a:endParaRPr sz="1500" i="1" dirty="0"/>
          </a:p>
        </p:txBody>
      </p:sp>
      <p:sp>
        <p:nvSpPr>
          <p:cNvPr id="6" name="Google Shape;48;p8">
            <a:extLst>
              <a:ext uri="{FF2B5EF4-FFF2-40B4-BE49-F238E27FC236}">
                <a16:creationId xmlns:a16="http://schemas.microsoft.com/office/drawing/2014/main" id="{EB9B2BAA-4D7A-8831-A50A-B86EAD1C0623}"/>
              </a:ext>
            </a:extLst>
          </p:cNvPr>
          <p:cNvSpPr txBox="1">
            <a:spLocks/>
          </p:cNvSpPr>
          <p:nvPr/>
        </p:nvSpPr>
        <p:spPr bwMode="auto">
          <a:xfrm>
            <a:off x="376517" y="1033305"/>
            <a:ext cx="8390965" cy="2758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spcFirstLastPara="1" vert="horz" wrap="square" lIns="68569" tIns="68569" rIns="68569" bIns="68569" numCol="1" anchor="t" anchorCtr="0" compatLnSpc="1">
            <a:prstTxWarp prst="textNoShape">
              <a:avLst/>
            </a:prstTxWarp>
            <a:noAutofit/>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85725" indent="0">
              <a:lnSpc>
                <a:spcPct val="90000"/>
              </a:lnSpc>
              <a:spcBef>
                <a:spcPts val="600"/>
              </a:spcBef>
              <a:spcAft>
                <a:spcPts val="0"/>
              </a:spcAft>
              <a:buSzPts val="1800"/>
              <a:buFont typeface="Arial" charset="0"/>
              <a:buNone/>
            </a:pPr>
            <a:r>
              <a:rPr lang="en-US" sz="1200" b="1" u="sng" dirty="0"/>
              <a:t>Potential Results and Insights:</a:t>
            </a:r>
          </a:p>
          <a:p>
            <a:pPr indent="-257175">
              <a:lnSpc>
                <a:spcPct val="90000"/>
              </a:lnSpc>
              <a:spcBef>
                <a:spcPts val="600"/>
              </a:spcBef>
              <a:spcAft>
                <a:spcPts val="0"/>
              </a:spcAft>
              <a:buClr>
                <a:schemeClr val="tx1"/>
              </a:buClr>
              <a:buSzPts val="1800"/>
            </a:pPr>
            <a:r>
              <a:rPr lang="en-US" sz="1100" i="1" dirty="0">
                <a:solidFill>
                  <a:srgbClr val="0040C0"/>
                </a:solidFill>
              </a:rPr>
              <a:t>Computational complexity</a:t>
            </a:r>
            <a:r>
              <a:rPr lang="en-US" sz="1100" dirty="0"/>
              <a:t>: Recent promising two-stage exact approaches are three-dimensional but have minimal number of items per bin comparatively.</a:t>
            </a:r>
          </a:p>
          <a:p>
            <a:pPr indent="-257175">
              <a:lnSpc>
                <a:spcPct val="90000"/>
              </a:lnSpc>
              <a:spcBef>
                <a:spcPts val="600"/>
              </a:spcBef>
              <a:spcAft>
                <a:spcPts val="0"/>
              </a:spcAft>
              <a:buClr>
                <a:schemeClr val="tx1"/>
              </a:buClr>
              <a:buSzPts val="1800"/>
            </a:pPr>
            <a:r>
              <a:rPr lang="en-US" sz="1100" i="1" dirty="0">
                <a:solidFill>
                  <a:srgbClr val="0040C0"/>
                </a:solidFill>
              </a:rPr>
              <a:t>Tradeoffs between different subsets of selected vessels and the bin packing objective</a:t>
            </a:r>
            <a:r>
              <a:rPr lang="en-US" sz="1100" dirty="0"/>
              <a:t>. </a:t>
            </a:r>
          </a:p>
          <a:p>
            <a:pPr lvl="1" indent="-257175">
              <a:lnSpc>
                <a:spcPct val="90000"/>
              </a:lnSpc>
              <a:spcBef>
                <a:spcPts val="600"/>
              </a:spcBef>
              <a:spcAft>
                <a:spcPts val="0"/>
              </a:spcAft>
              <a:buSzPts val="1800"/>
            </a:pPr>
            <a:r>
              <a:rPr lang="en-US" sz="1100" dirty="0"/>
              <a:t>What is a range of good solutions, and how do the loading configurations compare? What is the cost of having a higher weighted prioritization?</a:t>
            </a:r>
          </a:p>
          <a:p>
            <a:pPr lvl="1" indent="-257175">
              <a:lnSpc>
                <a:spcPct val="90000"/>
              </a:lnSpc>
              <a:spcBef>
                <a:spcPts val="600"/>
              </a:spcBef>
              <a:spcAft>
                <a:spcPts val="0"/>
              </a:spcAft>
              <a:buSzPts val="1800"/>
            </a:pPr>
            <a:r>
              <a:rPr lang="en-US" sz="1100" dirty="0"/>
              <a:t>What does the weighted prioritization tradeoff look like as the number and variety of available bins increases?</a:t>
            </a:r>
            <a:endParaRPr lang="de-DE" sz="1100" dirty="0"/>
          </a:p>
          <a:p>
            <a:pPr marL="85725" indent="0">
              <a:lnSpc>
                <a:spcPct val="90000"/>
              </a:lnSpc>
              <a:spcBef>
                <a:spcPts val="600"/>
              </a:spcBef>
              <a:spcAft>
                <a:spcPts val="0"/>
              </a:spcAft>
              <a:buSzPts val="1800"/>
              <a:buFont typeface="Arial" charset="0"/>
              <a:buNone/>
            </a:pPr>
            <a:r>
              <a:rPr lang="en-US" sz="1200" b="1" u="sng" dirty="0"/>
              <a:t>Possible Extensions:</a:t>
            </a:r>
          </a:p>
          <a:p>
            <a:pPr indent="-257175">
              <a:lnSpc>
                <a:spcPct val="90000"/>
              </a:lnSpc>
              <a:spcBef>
                <a:spcPts val="600"/>
              </a:spcBef>
              <a:spcAft>
                <a:spcPts val="0"/>
              </a:spcAft>
              <a:buSzPts val="1800"/>
            </a:pPr>
            <a:r>
              <a:rPr lang="en-US" sz="1100" dirty="0"/>
              <a:t>Adding </a:t>
            </a:r>
            <a:r>
              <a:rPr lang="en-US" sz="1100" i="1" dirty="0">
                <a:solidFill>
                  <a:srgbClr val="0040C0"/>
                </a:solidFill>
              </a:rPr>
              <a:t>vessel level prioritization </a:t>
            </a:r>
            <a:r>
              <a:rPr lang="en-US" sz="1100" dirty="0"/>
              <a:t>and a </a:t>
            </a:r>
            <a:r>
              <a:rPr lang="en-US" sz="1100" i="1" dirty="0">
                <a:solidFill>
                  <a:srgbClr val="0040C0"/>
                </a:solidFill>
              </a:rPr>
              <a:t>time component </a:t>
            </a:r>
            <a:r>
              <a:rPr lang="en-US" sz="1100" dirty="0"/>
              <a:t>(scheduling) to the vessel selection and packing problem.</a:t>
            </a:r>
          </a:p>
          <a:p>
            <a:pPr indent="-257175">
              <a:lnSpc>
                <a:spcPct val="90000"/>
              </a:lnSpc>
              <a:spcBef>
                <a:spcPts val="600"/>
              </a:spcBef>
              <a:spcAft>
                <a:spcPts val="0"/>
              </a:spcAft>
              <a:buSzPts val="1800"/>
            </a:pPr>
            <a:r>
              <a:rPr lang="en-US" sz="1100" dirty="0"/>
              <a:t>Exploring </a:t>
            </a:r>
            <a:r>
              <a:rPr lang="en-US" sz="1100" i="1" dirty="0">
                <a:solidFill>
                  <a:srgbClr val="0040C0"/>
                </a:solidFill>
              </a:rPr>
              <a:t>different mission sets </a:t>
            </a:r>
            <a:r>
              <a:rPr lang="en-US" sz="1100" dirty="0"/>
              <a:t>and </a:t>
            </a:r>
            <a:r>
              <a:rPr lang="en-US" sz="1100" i="1" dirty="0">
                <a:solidFill>
                  <a:srgbClr val="0040C0"/>
                </a:solidFill>
              </a:rPr>
              <a:t>vessel selection and packing implications</a:t>
            </a:r>
            <a:r>
              <a:rPr lang="en-US" sz="1100" dirty="0"/>
              <a:t>.</a:t>
            </a:r>
          </a:p>
          <a:p>
            <a:pPr indent="-257175">
              <a:lnSpc>
                <a:spcPct val="90000"/>
              </a:lnSpc>
              <a:spcBef>
                <a:spcPts val="600"/>
              </a:spcBef>
              <a:spcAft>
                <a:spcPts val="0"/>
              </a:spcAft>
              <a:buClr>
                <a:schemeClr val="tx1"/>
              </a:buClr>
              <a:buSzPts val="1800"/>
            </a:pPr>
            <a:r>
              <a:rPr lang="en-US" sz="1100" i="1" dirty="0">
                <a:solidFill>
                  <a:srgbClr val="0040C0"/>
                </a:solidFill>
              </a:rPr>
              <a:t>Item prioritization </a:t>
            </a:r>
            <a:r>
              <a:rPr lang="en-US" sz="1100" dirty="0"/>
              <a:t>at the </a:t>
            </a:r>
            <a:r>
              <a:rPr lang="en-US" sz="1100" i="1" dirty="0">
                <a:solidFill>
                  <a:srgbClr val="0040C0"/>
                </a:solidFill>
              </a:rPr>
              <a:t>overall landing force level </a:t>
            </a:r>
            <a:r>
              <a:rPr lang="en-US" sz="1100" dirty="0"/>
              <a:t>vs. item prioritization within specific groups.</a:t>
            </a:r>
          </a:p>
          <a:p>
            <a:pPr marL="85725" indent="0">
              <a:lnSpc>
                <a:spcPct val="90000"/>
              </a:lnSpc>
              <a:spcBef>
                <a:spcPts val="600"/>
              </a:spcBef>
              <a:spcAft>
                <a:spcPts val="0"/>
              </a:spcAft>
              <a:buClr>
                <a:schemeClr val="tx1"/>
              </a:buClr>
              <a:buSzPts val="1800"/>
              <a:buNone/>
            </a:pPr>
            <a:r>
              <a:rPr lang="en-US" sz="1200" b="1" u="sng" dirty="0"/>
              <a:t>Research Timeline:</a:t>
            </a:r>
          </a:p>
          <a:p>
            <a:pPr marL="85725" indent="0">
              <a:lnSpc>
                <a:spcPct val="90000"/>
              </a:lnSpc>
              <a:spcBef>
                <a:spcPts val="600"/>
              </a:spcBef>
              <a:spcAft>
                <a:spcPts val="0"/>
              </a:spcAft>
              <a:buClr>
                <a:schemeClr val="tx1"/>
              </a:buClr>
              <a:buSzPts val="1800"/>
              <a:buNone/>
            </a:pPr>
            <a:endParaRPr lang="en-US" sz="1200" dirty="0"/>
          </a:p>
        </p:txBody>
      </p:sp>
      <p:grpSp>
        <p:nvGrpSpPr>
          <p:cNvPr id="63" name="Group 62">
            <a:extLst>
              <a:ext uri="{FF2B5EF4-FFF2-40B4-BE49-F238E27FC236}">
                <a16:creationId xmlns:a16="http://schemas.microsoft.com/office/drawing/2014/main" id="{5FFA5B2C-8E1A-91E5-59FF-F657B670D4F9}"/>
              </a:ext>
            </a:extLst>
          </p:cNvPr>
          <p:cNvGrpSpPr/>
          <p:nvPr/>
        </p:nvGrpSpPr>
        <p:grpSpPr>
          <a:xfrm>
            <a:off x="568180" y="3858270"/>
            <a:ext cx="5920488" cy="1171044"/>
            <a:chOff x="1150070" y="3858270"/>
            <a:chExt cx="5920488" cy="1171044"/>
          </a:xfrm>
        </p:grpSpPr>
        <p:grpSp>
          <p:nvGrpSpPr>
            <p:cNvPr id="62" name="Group 61">
              <a:extLst>
                <a:ext uri="{FF2B5EF4-FFF2-40B4-BE49-F238E27FC236}">
                  <a16:creationId xmlns:a16="http://schemas.microsoft.com/office/drawing/2014/main" id="{D8C114BC-2544-B374-62EB-963A9EE5E702}"/>
                </a:ext>
              </a:extLst>
            </p:cNvPr>
            <p:cNvGrpSpPr/>
            <p:nvPr/>
          </p:nvGrpSpPr>
          <p:grpSpPr>
            <a:xfrm>
              <a:off x="2162317" y="3858270"/>
              <a:ext cx="4908241" cy="1171044"/>
              <a:chOff x="2440717" y="3858270"/>
              <a:chExt cx="4908241" cy="1171044"/>
            </a:xfrm>
          </p:grpSpPr>
          <p:cxnSp>
            <p:nvCxnSpPr>
              <p:cNvPr id="5" name="Straight Connector 4">
                <a:extLst>
                  <a:ext uri="{FF2B5EF4-FFF2-40B4-BE49-F238E27FC236}">
                    <a16:creationId xmlns:a16="http://schemas.microsoft.com/office/drawing/2014/main" id="{D3A802B5-440E-AE41-A62E-A68FCA371C7B}"/>
                  </a:ext>
                </a:extLst>
              </p:cNvPr>
              <p:cNvCxnSpPr>
                <a:cxnSpLocks/>
              </p:cNvCxnSpPr>
              <p:nvPr/>
            </p:nvCxnSpPr>
            <p:spPr>
              <a:xfrm>
                <a:off x="2440717" y="4454340"/>
                <a:ext cx="4646497" cy="3824"/>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CC5E8D9D-C2B6-1A57-62A9-A4C7F336AAFF}"/>
                  </a:ext>
                </a:extLst>
              </p:cNvPr>
              <p:cNvCxnSpPr/>
              <p:nvPr/>
            </p:nvCxnSpPr>
            <p:spPr>
              <a:xfrm>
                <a:off x="7086202" y="4281380"/>
                <a:ext cx="0" cy="353568"/>
              </a:xfrm>
              <a:prstGeom prst="line">
                <a:avLst/>
              </a:prstGeom>
            </p:spPr>
            <p:style>
              <a:lnRef idx="2">
                <a:schemeClr val="dk1"/>
              </a:lnRef>
              <a:fillRef idx="0">
                <a:schemeClr val="dk1"/>
              </a:fillRef>
              <a:effectRef idx="1">
                <a:schemeClr val="dk1"/>
              </a:effectRef>
              <a:fontRef idx="minor">
                <a:schemeClr val="tx1"/>
              </a:fontRef>
            </p:style>
          </p:cxnSp>
          <p:grpSp>
            <p:nvGrpSpPr>
              <p:cNvPr id="8" name="Group 7">
                <a:extLst>
                  <a:ext uri="{FF2B5EF4-FFF2-40B4-BE49-F238E27FC236}">
                    <a16:creationId xmlns:a16="http://schemas.microsoft.com/office/drawing/2014/main" id="{D12F3598-72AC-CEBF-2F2B-7929C57EF947}"/>
                  </a:ext>
                </a:extLst>
              </p:cNvPr>
              <p:cNvGrpSpPr/>
              <p:nvPr/>
            </p:nvGrpSpPr>
            <p:grpSpPr>
              <a:xfrm>
                <a:off x="2840339" y="4410158"/>
                <a:ext cx="460248" cy="235720"/>
                <a:chOff x="4287007" y="1555242"/>
                <a:chExt cx="460248" cy="235720"/>
              </a:xfrm>
            </p:grpSpPr>
            <p:cxnSp>
              <p:nvCxnSpPr>
                <p:cNvPr id="9" name="Straight Connector 8">
                  <a:extLst>
                    <a:ext uri="{FF2B5EF4-FFF2-40B4-BE49-F238E27FC236}">
                      <a16:creationId xmlns:a16="http://schemas.microsoft.com/office/drawing/2014/main" id="{A60E73DA-EE97-830D-6FF4-00D0560573C9}"/>
                    </a:ext>
                  </a:extLst>
                </p:cNvPr>
                <p:cNvCxnSpPr>
                  <a:cxnSpLocks/>
                </p:cNvCxnSpPr>
                <p:nvPr/>
              </p:nvCxnSpPr>
              <p:spPr>
                <a:xfrm>
                  <a:off x="4511039" y="1555242"/>
                  <a:ext cx="0" cy="89916"/>
                </a:xfrm>
                <a:prstGeom prst="line">
                  <a:avLst/>
                </a:prstGeom>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8DB33F07-EB8F-F4F8-F4B4-221F44898F42}"/>
                    </a:ext>
                  </a:extLst>
                </p:cNvPr>
                <p:cNvSpPr txBox="1"/>
                <p:nvPr/>
              </p:nvSpPr>
              <p:spPr>
                <a:xfrm>
                  <a:off x="4287007" y="1606296"/>
                  <a:ext cx="460248" cy="184666"/>
                </a:xfrm>
                <a:prstGeom prst="rect">
                  <a:avLst/>
                </a:prstGeom>
                <a:noFill/>
              </p:spPr>
              <p:txBody>
                <a:bodyPr wrap="square" rtlCol="0">
                  <a:spAutoFit/>
                </a:bodyPr>
                <a:lstStyle/>
                <a:p>
                  <a:pPr algn="ctr"/>
                  <a:r>
                    <a:rPr lang="en-US" sz="600" b="1" dirty="0">
                      <a:latin typeface="Arial" panose="020B0604020202020204" pitchFamily="34" charset="0"/>
                      <a:cs typeface="Arial" panose="020B0604020202020204" pitchFamily="34" charset="0"/>
                    </a:rPr>
                    <a:t>DEC24</a:t>
                  </a:r>
                </a:p>
              </p:txBody>
            </p:sp>
          </p:grpSp>
          <p:grpSp>
            <p:nvGrpSpPr>
              <p:cNvPr id="11" name="Group 10">
                <a:extLst>
                  <a:ext uri="{FF2B5EF4-FFF2-40B4-BE49-F238E27FC236}">
                    <a16:creationId xmlns:a16="http://schemas.microsoft.com/office/drawing/2014/main" id="{72812BB1-BEE2-60AE-5F93-371264D53F3F}"/>
                  </a:ext>
                </a:extLst>
              </p:cNvPr>
              <p:cNvGrpSpPr/>
              <p:nvPr/>
            </p:nvGrpSpPr>
            <p:grpSpPr>
              <a:xfrm>
                <a:off x="3566677" y="4413206"/>
                <a:ext cx="460248" cy="232672"/>
                <a:chOff x="5038040" y="1558290"/>
                <a:chExt cx="460248" cy="232672"/>
              </a:xfrm>
            </p:grpSpPr>
            <p:cxnSp>
              <p:nvCxnSpPr>
                <p:cNvPr id="12" name="Straight Connector 11">
                  <a:extLst>
                    <a:ext uri="{FF2B5EF4-FFF2-40B4-BE49-F238E27FC236}">
                      <a16:creationId xmlns:a16="http://schemas.microsoft.com/office/drawing/2014/main" id="{E2EF9B4E-BB16-2E4E-29BB-F1CB7B067248}"/>
                    </a:ext>
                  </a:extLst>
                </p:cNvPr>
                <p:cNvCxnSpPr>
                  <a:cxnSpLocks/>
                </p:cNvCxnSpPr>
                <p:nvPr/>
              </p:nvCxnSpPr>
              <p:spPr>
                <a:xfrm>
                  <a:off x="5271210" y="1558290"/>
                  <a:ext cx="0" cy="89916"/>
                </a:xfrm>
                <a:prstGeom prst="line">
                  <a:avLst/>
                </a:prstGeom>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416D69B4-1A8A-ECC4-63AD-96971DB5A749}"/>
                    </a:ext>
                  </a:extLst>
                </p:cNvPr>
                <p:cNvSpPr txBox="1"/>
                <p:nvPr/>
              </p:nvSpPr>
              <p:spPr>
                <a:xfrm>
                  <a:off x="5038040" y="1606296"/>
                  <a:ext cx="460248" cy="184666"/>
                </a:xfrm>
                <a:prstGeom prst="rect">
                  <a:avLst/>
                </a:prstGeom>
                <a:noFill/>
              </p:spPr>
              <p:txBody>
                <a:bodyPr wrap="square" rtlCol="0">
                  <a:spAutoFit/>
                </a:bodyPr>
                <a:lstStyle/>
                <a:p>
                  <a:pPr algn="ctr"/>
                  <a:r>
                    <a:rPr lang="en-US" sz="600" b="1" dirty="0">
                      <a:latin typeface="Arial" panose="020B0604020202020204" pitchFamily="34" charset="0"/>
                      <a:cs typeface="Arial" panose="020B0604020202020204" pitchFamily="34" charset="0"/>
                    </a:rPr>
                    <a:t>MAR25</a:t>
                  </a:r>
                </a:p>
              </p:txBody>
            </p:sp>
          </p:grpSp>
          <p:grpSp>
            <p:nvGrpSpPr>
              <p:cNvPr id="14" name="Group 13">
                <a:extLst>
                  <a:ext uri="{FF2B5EF4-FFF2-40B4-BE49-F238E27FC236}">
                    <a16:creationId xmlns:a16="http://schemas.microsoft.com/office/drawing/2014/main" id="{70D9B69C-556F-AA98-D4CF-4D80FB69EAE3}"/>
                  </a:ext>
                </a:extLst>
              </p:cNvPr>
              <p:cNvGrpSpPr/>
              <p:nvPr/>
            </p:nvGrpSpPr>
            <p:grpSpPr>
              <a:xfrm>
                <a:off x="4293015" y="4413206"/>
                <a:ext cx="460248" cy="232672"/>
                <a:chOff x="5801257" y="1558290"/>
                <a:chExt cx="460248" cy="232672"/>
              </a:xfrm>
            </p:grpSpPr>
            <p:cxnSp>
              <p:nvCxnSpPr>
                <p:cNvPr id="15" name="Straight Connector 14">
                  <a:extLst>
                    <a:ext uri="{FF2B5EF4-FFF2-40B4-BE49-F238E27FC236}">
                      <a16:creationId xmlns:a16="http://schemas.microsoft.com/office/drawing/2014/main" id="{43321E80-EF29-7B75-F56F-5AD303CDA90B}"/>
                    </a:ext>
                  </a:extLst>
                </p:cNvPr>
                <p:cNvCxnSpPr>
                  <a:cxnSpLocks/>
                </p:cNvCxnSpPr>
                <p:nvPr/>
              </p:nvCxnSpPr>
              <p:spPr>
                <a:xfrm>
                  <a:off x="6031381" y="1558290"/>
                  <a:ext cx="0" cy="89916"/>
                </a:xfrm>
                <a:prstGeom prst="line">
                  <a:avLst/>
                </a:prstGeom>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5E3E22A5-A083-A733-58EF-2E37ED251637}"/>
                    </a:ext>
                  </a:extLst>
                </p:cNvPr>
                <p:cNvSpPr txBox="1"/>
                <p:nvPr/>
              </p:nvSpPr>
              <p:spPr>
                <a:xfrm>
                  <a:off x="5801257" y="1606296"/>
                  <a:ext cx="460248" cy="184666"/>
                </a:xfrm>
                <a:prstGeom prst="rect">
                  <a:avLst/>
                </a:prstGeom>
                <a:noFill/>
              </p:spPr>
              <p:txBody>
                <a:bodyPr wrap="square" rtlCol="0">
                  <a:spAutoFit/>
                </a:bodyPr>
                <a:lstStyle/>
                <a:p>
                  <a:pPr algn="ctr"/>
                  <a:r>
                    <a:rPr lang="en-US" sz="600" b="1" dirty="0">
                      <a:latin typeface="Arial" panose="020B0604020202020204" pitchFamily="34" charset="0"/>
                      <a:cs typeface="Arial" panose="020B0604020202020204" pitchFamily="34" charset="0"/>
                    </a:rPr>
                    <a:t>JUN25</a:t>
                  </a:r>
                </a:p>
              </p:txBody>
            </p:sp>
          </p:grpSp>
          <p:grpSp>
            <p:nvGrpSpPr>
              <p:cNvPr id="17" name="Group 16">
                <a:extLst>
                  <a:ext uri="{FF2B5EF4-FFF2-40B4-BE49-F238E27FC236}">
                    <a16:creationId xmlns:a16="http://schemas.microsoft.com/office/drawing/2014/main" id="{17B59969-5971-3E88-EAE3-DCB97922B213}"/>
                  </a:ext>
                </a:extLst>
              </p:cNvPr>
              <p:cNvGrpSpPr/>
              <p:nvPr/>
            </p:nvGrpSpPr>
            <p:grpSpPr>
              <a:xfrm>
                <a:off x="5019353" y="4413206"/>
                <a:ext cx="460248" cy="232672"/>
                <a:chOff x="6561429" y="1558290"/>
                <a:chExt cx="460248" cy="232672"/>
              </a:xfrm>
            </p:grpSpPr>
            <p:cxnSp>
              <p:nvCxnSpPr>
                <p:cNvPr id="18" name="Straight Connector 17">
                  <a:extLst>
                    <a:ext uri="{FF2B5EF4-FFF2-40B4-BE49-F238E27FC236}">
                      <a16:creationId xmlns:a16="http://schemas.microsoft.com/office/drawing/2014/main" id="{A657D4BA-93E6-B6FC-4B99-327393F94D54}"/>
                    </a:ext>
                  </a:extLst>
                </p:cNvPr>
                <p:cNvCxnSpPr>
                  <a:cxnSpLocks/>
                </p:cNvCxnSpPr>
                <p:nvPr/>
              </p:nvCxnSpPr>
              <p:spPr>
                <a:xfrm>
                  <a:off x="6791552" y="1558290"/>
                  <a:ext cx="0" cy="89916"/>
                </a:xfrm>
                <a:prstGeom prst="line">
                  <a:avLst/>
                </a:prstGeom>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A44A85C3-D2E0-0CA2-9EB0-9E211C71CEA1}"/>
                    </a:ext>
                  </a:extLst>
                </p:cNvPr>
                <p:cNvSpPr txBox="1"/>
                <p:nvPr/>
              </p:nvSpPr>
              <p:spPr>
                <a:xfrm>
                  <a:off x="6561429" y="1606296"/>
                  <a:ext cx="460248" cy="184666"/>
                </a:xfrm>
                <a:prstGeom prst="rect">
                  <a:avLst/>
                </a:prstGeom>
                <a:noFill/>
              </p:spPr>
              <p:txBody>
                <a:bodyPr wrap="square" rtlCol="0">
                  <a:spAutoFit/>
                </a:bodyPr>
                <a:lstStyle/>
                <a:p>
                  <a:pPr algn="ctr"/>
                  <a:r>
                    <a:rPr lang="en-US" sz="600" b="1" dirty="0">
                      <a:latin typeface="Arial" panose="020B0604020202020204" pitchFamily="34" charset="0"/>
                      <a:cs typeface="Arial" panose="020B0604020202020204" pitchFamily="34" charset="0"/>
                    </a:rPr>
                    <a:t>SEP25</a:t>
                  </a:r>
                </a:p>
              </p:txBody>
            </p:sp>
          </p:grpSp>
          <p:grpSp>
            <p:nvGrpSpPr>
              <p:cNvPr id="20" name="Group 19">
                <a:extLst>
                  <a:ext uri="{FF2B5EF4-FFF2-40B4-BE49-F238E27FC236}">
                    <a16:creationId xmlns:a16="http://schemas.microsoft.com/office/drawing/2014/main" id="{5C32DB8C-8921-1C7D-DD40-F2D84CDE6AFD}"/>
                  </a:ext>
                </a:extLst>
              </p:cNvPr>
              <p:cNvGrpSpPr/>
              <p:nvPr/>
            </p:nvGrpSpPr>
            <p:grpSpPr>
              <a:xfrm>
                <a:off x="5745691" y="4413206"/>
                <a:ext cx="460248" cy="232672"/>
                <a:chOff x="7321599" y="1558290"/>
                <a:chExt cx="460248" cy="232672"/>
              </a:xfrm>
            </p:grpSpPr>
            <p:cxnSp>
              <p:nvCxnSpPr>
                <p:cNvPr id="21" name="Straight Connector 20">
                  <a:extLst>
                    <a:ext uri="{FF2B5EF4-FFF2-40B4-BE49-F238E27FC236}">
                      <a16:creationId xmlns:a16="http://schemas.microsoft.com/office/drawing/2014/main" id="{CF9BCA86-ABCE-EAAD-F58B-2C689760525A}"/>
                    </a:ext>
                  </a:extLst>
                </p:cNvPr>
                <p:cNvCxnSpPr>
                  <a:cxnSpLocks/>
                </p:cNvCxnSpPr>
                <p:nvPr/>
              </p:nvCxnSpPr>
              <p:spPr>
                <a:xfrm>
                  <a:off x="7551723" y="1558290"/>
                  <a:ext cx="0" cy="89916"/>
                </a:xfrm>
                <a:prstGeom prst="line">
                  <a:avLst/>
                </a:prstGeom>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B87B640C-5F80-9B9B-33B5-2D92C866C4A0}"/>
                    </a:ext>
                  </a:extLst>
                </p:cNvPr>
                <p:cNvSpPr txBox="1"/>
                <p:nvPr/>
              </p:nvSpPr>
              <p:spPr>
                <a:xfrm>
                  <a:off x="7321599" y="1606296"/>
                  <a:ext cx="460248" cy="184666"/>
                </a:xfrm>
                <a:prstGeom prst="rect">
                  <a:avLst/>
                </a:prstGeom>
                <a:noFill/>
              </p:spPr>
              <p:txBody>
                <a:bodyPr wrap="square" rtlCol="0">
                  <a:spAutoFit/>
                </a:bodyPr>
                <a:lstStyle/>
                <a:p>
                  <a:pPr algn="ctr"/>
                  <a:r>
                    <a:rPr lang="en-US" sz="600" b="1" dirty="0">
                      <a:latin typeface="Arial" panose="020B0604020202020204" pitchFamily="34" charset="0"/>
                      <a:cs typeface="Arial" panose="020B0604020202020204" pitchFamily="34" charset="0"/>
                    </a:rPr>
                    <a:t>DEC25</a:t>
                  </a:r>
                </a:p>
              </p:txBody>
            </p:sp>
          </p:grpSp>
          <p:grpSp>
            <p:nvGrpSpPr>
              <p:cNvPr id="23" name="Group 22">
                <a:extLst>
                  <a:ext uri="{FF2B5EF4-FFF2-40B4-BE49-F238E27FC236}">
                    <a16:creationId xmlns:a16="http://schemas.microsoft.com/office/drawing/2014/main" id="{CC19BE0E-0D0C-72A8-20DC-5D3C1F4DF676}"/>
                  </a:ext>
                </a:extLst>
              </p:cNvPr>
              <p:cNvGrpSpPr/>
              <p:nvPr/>
            </p:nvGrpSpPr>
            <p:grpSpPr>
              <a:xfrm>
                <a:off x="6472030" y="4419302"/>
                <a:ext cx="460248" cy="226576"/>
                <a:chOff x="8081772" y="1564386"/>
                <a:chExt cx="460248" cy="226576"/>
              </a:xfrm>
            </p:grpSpPr>
            <p:cxnSp>
              <p:nvCxnSpPr>
                <p:cNvPr id="24" name="Straight Connector 23">
                  <a:extLst>
                    <a:ext uri="{FF2B5EF4-FFF2-40B4-BE49-F238E27FC236}">
                      <a16:creationId xmlns:a16="http://schemas.microsoft.com/office/drawing/2014/main" id="{54421E63-98DF-8797-D0EA-22749B5E96AB}"/>
                    </a:ext>
                  </a:extLst>
                </p:cNvPr>
                <p:cNvCxnSpPr>
                  <a:cxnSpLocks/>
                </p:cNvCxnSpPr>
                <p:nvPr/>
              </p:nvCxnSpPr>
              <p:spPr>
                <a:xfrm>
                  <a:off x="8311896" y="1564386"/>
                  <a:ext cx="0" cy="89916"/>
                </a:xfrm>
                <a:prstGeom prst="line">
                  <a:avLst/>
                </a:prstGeom>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2C220D6A-70BA-1BBF-5389-05F66B6E9B93}"/>
                    </a:ext>
                  </a:extLst>
                </p:cNvPr>
                <p:cNvSpPr txBox="1"/>
                <p:nvPr/>
              </p:nvSpPr>
              <p:spPr>
                <a:xfrm>
                  <a:off x="8081772" y="1606296"/>
                  <a:ext cx="460248" cy="184666"/>
                </a:xfrm>
                <a:prstGeom prst="rect">
                  <a:avLst/>
                </a:prstGeom>
                <a:noFill/>
              </p:spPr>
              <p:txBody>
                <a:bodyPr wrap="square" rtlCol="0">
                  <a:spAutoFit/>
                </a:bodyPr>
                <a:lstStyle/>
                <a:p>
                  <a:pPr algn="ctr"/>
                  <a:r>
                    <a:rPr lang="en-US" sz="600" b="1" dirty="0">
                      <a:latin typeface="Arial" panose="020B0604020202020204" pitchFamily="34" charset="0"/>
                      <a:cs typeface="Arial" panose="020B0604020202020204" pitchFamily="34" charset="0"/>
                    </a:rPr>
                    <a:t>MAR26</a:t>
                  </a:r>
                </a:p>
              </p:txBody>
            </p:sp>
          </p:grpSp>
          <p:sp>
            <p:nvSpPr>
              <p:cNvPr id="26" name="TextBox 25">
                <a:extLst>
                  <a:ext uri="{FF2B5EF4-FFF2-40B4-BE49-F238E27FC236}">
                    <a16:creationId xmlns:a16="http://schemas.microsoft.com/office/drawing/2014/main" id="{FDE1794E-7C13-C4FE-A679-55A6B21B98C4}"/>
                  </a:ext>
                </a:extLst>
              </p:cNvPr>
              <p:cNvSpPr txBox="1"/>
              <p:nvPr/>
            </p:nvSpPr>
            <p:spPr>
              <a:xfrm>
                <a:off x="6806504" y="4593669"/>
                <a:ext cx="542454" cy="276999"/>
              </a:xfrm>
              <a:prstGeom prst="rect">
                <a:avLst/>
              </a:prstGeom>
              <a:noFill/>
            </p:spPr>
            <p:txBody>
              <a:bodyPr wrap="square" rtlCol="0">
                <a:spAutoFit/>
              </a:bodyPr>
              <a:lstStyle/>
              <a:p>
                <a:pPr algn="ctr"/>
                <a:r>
                  <a:rPr lang="en-US" sz="600" b="1" dirty="0">
                    <a:latin typeface="Arial" panose="020B0604020202020204" pitchFamily="34" charset="0"/>
                    <a:cs typeface="Arial" panose="020B0604020202020204" pitchFamily="34" charset="0"/>
                  </a:rPr>
                  <a:t>MAY26</a:t>
                </a:r>
              </a:p>
              <a:p>
                <a:pPr algn="ctr"/>
                <a:r>
                  <a:rPr lang="en-US" sz="600" b="1" dirty="0">
                    <a:latin typeface="Arial" panose="020B0604020202020204" pitchFamily="34" charset="0"/>
                    <a:cs typeface="Arial" panose="020B0604020202020204" pitchFamily="34" charset="0"/>
                  </a:rPr>
                  <a:t>Graduate</a:t>
                </a:r>
              </a:p>
            </p:txBody>
          </p:sp>
          <p:sp>
            <p:nvSpPr>
              <p:cNvPr id="27" name="Arrow: Right 26">
                <a:extLst>
                  <a:ext uri="{FF2B5EF4-FFF2-40B4-BE49-F238E27FC236}">
                    <a16:creationId xmlns:a16="http://schemas.microsoft.com/office/drawing/2014/main" id="{70632744-A22C-B129-A68D-779D192A48EE}"/>
                  </a:ext>
                </a:extLst>
              </p:cNvPr>
              <p:cNvSpPr/>
              <p:nvPr/>
            </p:nvSpPr>
            <p:spPr>
              <a:xfrm>
                <a:off x="3064371" y="4796160"/>
                <a:ext cx="1655669" cy="233154"/>
              </a:xfrm>
              <a:prstGeom prst="rightArrow">
                <a:avLst/>
              </a:prstGeom>
              <a:solidFill>
                <a:schemeClr val="bg1">
                  <a:alpha val="7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b="1" dirty="0">
                    <a:solidFill>
                      <a:schemeClr val="tx1"/>
                    </a:solidFill>
                    <a:latin typeface="Arial" panose="020B0604020202020204" pitchFamily="34" charset="0"/>
                    <a:cs typeface="Arial" panose="020B0604020202020204" pitchFamily="34" charset="0"/>
                  </a:rPr>
                  <a:t>Chapter 2</a:t>
                </a:r>
              </a:p>
            </p:txBody>
          </p:sp>
          <p:sp>
            <p:nvSpPr>
              <p:cNvPr id="28" name="Arrow: Right 27">
                <a:extLst>
                  <a:ext uri="{FF2B5EF4-FFF2-40B4-BE49-F238E27FC236}">
                    <a16:creationId xmlns:a16="http://schemas.microsoft.com/office/drawing/2014/main" id="{81A3BB00-9DCB-ABA6-FC01-1B9F269DF251}"/>
                  </a:ext>
                </a:extLst>
              </p:cNvPr>
              <p:cNvSpPr/>
              <p:nvPr/>
            </p:nvSpPr>
            <p:spPr>
              <a:xfrm>
                <a:off x="4446780" y="4599468"/>
                <a:ext cx="1547844" cy="233154"/>
              </a:xfrm>
              <a:prstGeom prst="rightArrow">
                <a:avLst/>
              </a:prstGeom>
              <a:solidFill>
                <a:schemeClr val="bg1">
                  <a:alpha val="7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b="1" dirty="0">
                    <a:solidFill>
                      <a:schemeClr val="tx1"/>
                    </a:solidFill>
                    <a:latin typeface="Arial" panose="020B0604020202020204" pitchFamily="34" charset="0"/>
                    <a:cs typeface="Arial" panose="020B0604020202020204" pitchFamily="34" charset="0"/>
                  </a:rPr>
                  <a:t>Chapter 3</a:t>
                </a:r>
              </a:p>
            </p:txBody>
          </p:sp>
          <p:sp>
            <p:nvSpPr>
              <p:cNvPr id="29" name="TextBox 28">
                <a:extLst>
                  <a:ext uri="{FF2B5EF4-FFF2-40B4-BE49-F238E27FC236}">
                    <a16:creationId xmlns:a16="http://schemas.microsoft.com/office/drawing/2014/main" id="{0A2A4EBB-0EEB-5F32-A97D-64BB1AB6A52F}"/>
                  </a:ext>
                </a:extLst>
              </p:cNvPr>
              <p:cNvSpPr txBox="1"/>
              <p:nvPr/>
            </p:nvSpPr>
            <p:spPr>
              <a:xfrm>
                <a:off x="6115402" y="3858270"/>
                <a:ext cx="721765" cy="276999"/>
              </a:xfrm>
              <a:prstGeom prst="rect">
                <a:avLst/>
              </a:prstGeom>
              <a:noFill/>
            </p:spPr>
            <p:txBody>
              <a:bodyPr wrap="square" rtlCol="0">
                <a:spAutoFit/>
              </a:bodyPr>
              <a:lstStyle/>
              <a:p>
                <a:pPr algn="ctr"/>
                <a:r>
                  <a:rPr lang="en-US" sz="600" b="1" dirty="0">
                    <a:latin typeface="Arial" panose="020B0604020202020204" pitchFamily="34" charset="0"/>
                    <a:cs typeface="Arial" panose="020B0604020202020204" pitchFamily="34" charset="0"/>
                  </a:rPr>
                  <a:t>Dissertation Defense</a:t>
                </a:r>
              </a:p>
            </p:txBody>
          </p:sp>
          <p:cxnSp>
            <p:nvCxnSpPr>
              <p:cNvPr id="35" name="Straight Connector 34">
                <a:extLst>
                  <a:ext uri="{FF2B5EF4-FFF2-40B4-BE49-F238E27FC236}">
                    <a16:creationId xmlns:a16="http://schemas.microsoft.com/office/drawing/2014/main" id="{A63809F0-AACC-2696-3B27-D129E865A8EF}"/>
                  </a:ext>
                </a:extLst>
              </p:cNvPr>
              <p:cNvCxnSpPr>
                <a:cxnSpLocks/>
              </p:cNvCxnSpPr>
              <p:nvPr/>
            </p:nvCxnSpPr>
            <p:spPr>
              <a:xfrm>
                <a:off x="4561010" y="4097724"/>
                <a:ext cx="0" cy="356616"/>
              </a:xfrm>
              <a:prstGeom prst="line">
                <a:avLst/>
              </a:prstGeom>
            </p:spPr>
            <p:style>
              <a:lnRef idx="2">
                <a:schemeClr val="dk1"/>
              </a:lnRef>
              <a:fillRef idx="0">
                <a:schemeClr val="dk1"/>
              </a:fillRef>
              <a:effectRef idx="1">
                <a:schemeClr val="dk1"/>
              </a:effectRef>
              <a:fontRef idx="minor">
                <a:schemeClr val="tx1"/>
              </a:fontRef>
            </p:style>
          </p:cxnSp>
          <p:sp>
            <p:nvSpPr>
              <p:cNvPr id="36" name="Oval 35">
                <a:extLst>
                  <a:ext uri="{FF2B5EF4-FFF2-40B4-BE49-F238E27FC236}">
                    <a16:creationId xmlns:a16="http://schemas.microsoft.com/office/drawing/2014/main" id="{67828DCA-2C2F-E1E2-CB9E-E135CA6F14B8}"/>
                  </a:ext>
                </a:extLst>
              </p:cNvPr>
              <p:cNvSpPr/>
              <p:nvPr/>
            </p:nvSpPr>
            <p:spPr>
              <a:xfrm>
                <a:off x="4539675" y="4434257"/>
                <a:ext cx="45719" cy="45719"/>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FDC5090-55DE-F232-3007-CAA16B4E7F5B}"/>
                  </a:ext>
                </a:extLst>
              </p:cNvPr>
              <p:cNvSpPr txBox="1"/>
              <p:nvPr/>
            </p:nvSpPr>
            <p:spPr>
              <a:xfrm>
                <a:off x="4200127" y="3950486"/>
                <a:ext cx="721765" cy="184666"/>
              </a:xfrm>
              <a:prstGeom prst="rect">
                <a:avLst/>
              </a:prstGeom>
              <a:noFill/>
            </p:spPr>
            <p:txBody>
              <a:bodyPr wrap="square" rtlCol="0">
                <a:spAutoFit/>
              </a:bodyPr>
              <a:lstStyle/>
              <a:p>
                <a:pPr algn="ctr"/>
                <a:r>
                  <a:rPr lang="en-US" sz="600" b="1" dirty="0">
                    <a:latin typeface="Arial" panose="020B0604020202020204" pitchFamily="34" charset="0"/>
                    <a:cs typeface="Arial" panose="020B0604020202020204" pitchFamily="34" charset="0"/>
                  </a:rPr>
                  <a:t>MORSS</a:t>
                </a:r>
              </a:p>
            </p:txBody>
          </p:sp>
          <p:sp>
            <p:nvSpPr>
              <p:cNvPr id="47" name="TextBox 46">
                <a:extLst>
                  <a:ext uri="{FF2B5EF4-FFF2-40B4-BE49-F238E27FC236}">
                    <a16:creationId xmlns:a16="http://schemas.microsoft.com/office/drawing/2014/main" id="{14264F35-7B91-65EE-EAF1-E60D770BC714}"/>
                  </a:ext>
                </a:extLst>
              </p:cNvPr>
              <p:cNvSpPr txBox="1"/>
              <p:nvPr/>
            </p:nvSpPr>
            <p:spPr>
              <a:xfrm>
                <a:off x="4561545" y="3862784"/>
                <a:ext cx="721765" cy="276999"/>
              </a:xfrm>
              <a:prstGeom prst="rect">
                <a:avLst/>
              </a:prstGeom>
              <a:noFill/>
            </p:spPr>
            <p:txBody>
              <a:bodyPr wrap="square" rtlCol="0">
                <a:spAutoFit/>
              </a:bodyPr>
              <a:lstStyle/>
              <a:p>
                <a:pPr algn="ctr"/>
                <a:r>
                  <a:rPr lang="en-US" sz="600" b="1" dirty="0">
                    <a:latin typeface="Arial" panose="020B0604020202020204" pitchFamily="34" charset="0"/>
                    <a:cs typeface="Arial" panose="020B0604020202020204" pitchFamily="34" charset="0"/>
                  </a:rPr>
                  <a:t>Preliminary Exam</a:t>
                </a:r>
              </a:p>
            </p:txBody>
          </p:sp>
          <p:cxnSp>
            <p:nvCxnSpPr>
              <p:cNvPr id="49" name="Straight Connector 48">
                <a:extLst>
                  <a:ext uri="{FF2B5EF4-FFF2-40B4-BE49-F238E27FC236}">
                    <a16:creationId xmlns:a16="http://schemas.microsoft.com/office/drawing/2014/main" id="{3266DBD3-31FC-33F9-37AC-1B0E5CC7AE52}"/>
                  </a:ext>
                </a:extLst>
              </p:cNvPr>
              <p:cNvCxnSpPr>
                <a:cxnSpLocks/>
              </p:cNvCxnSpPr>
              <p:nvPr/>
            </p:nvCxnSpPr>
            <p:spPr>
              <a:xfrm>
                <a:off x="6475314" y="4091464"/>
                <a:ext cx="0" cy="356616"/>
              </a:xfrm>
              <a:prstGeom prst="line">
                <a:avLst/>
              </a:prstGeom>
            </p:spPr>
            <p:style>
              <a:lnRef idx="2">
                <a:schemeClr val="dk1"/>
              </a:lnRef>
              <a:fillRef idx="0">
                <a:schemeClr val="dk1"/>
              </a:fillRef>
              <a:effectRef idx="1">
                <a:schemeClr val="dk1"/>
              </a:effectRef>
              <a:fontRef idx="minor">
                <a:schemeClr val="tx1"/>
              </a:fontRef>
            </p:style>
          </p:cxnSp>
          <p:sp>
            <p:nvSpPr>
              <p:cNvPr id="50" name="Star: 5 Points 49">
                <a:extLst>
                  <a:ext uri="{FF2B5EF4-FFF2-40B4-BE49-F238E27FC236}">
                    <a16:creationId xmlns:a16="http://schemas.microsoft.com/office/drawing/2014/main" id="{5EDA7B67-FF16-3727-3811-CD0126F95DD6}"/>
                  </a:ext>
                </a:extLst>
              </p:cNvPr>
              <p:cNvSpPr/>
              <p:nvPr/>
            </p:nvSpPr>
            <p:spPr>
              <a:xfrm>
                <a:off x="6430975" y="4404180"/>
                <a:ext cx="97544" cy="82479"/>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38BE2A34-1B9B-47E6-75BE-78AC5F0913C2}"/>
                  </a:ext>
                </a:extLst>
              </p:cNvPr>
              <p:cNvCxnSpPr>
                <a:cxnSpLocks/>
              </p:cNvCxnSpPr>
              <p:nvPr/>
            </p:nvCxnSpPr>
            <p:spPr>
              <a:xfrm flipH="1">
                <a:off x="4918840" y="4097724"/>
                <a:ext cx="507" cy="356616"/>
              </a:xfrm>
              <a:prstGeom prst="line">
                <a:avLst/>
              </a:prstGeom>
            </p:spPr>
            <p:style>
              <a:lnRef idx="2">
                <a:schemeClr val="dk1"/>
              </a:lnRef>
              <a:fillRef idx="0">
                <a:schemeClr val="dk1"/>
              </a:fillRef>
              <a:effectRef idx="1">
                <a:schemeClr val="dk1"/>
              </a:effectRef>
              <a:fontRef idx="minor">
                <a:schemeClr val="tx1"/>
              </a:fontRef>
            </p:style>
          </p:cxnSp>
          <p:sp>
            <p:nvSpPr>
              <p:cNvPr id="56" name="Star: 5 Points 55">
                <a:extLst>
                  <a:ext uri="{FF2B5EF4-FFF2-40B4-BE49-F238E27FC236}">
                    <a16:creationId xmlns:a16="http://schemas.microsoft.com/office/drawing/2014/main" id="{B18AC668-F3A0-E8C4-78C4-143B390BED09}"/>
                  </a:ext>
                </a:extLst>
              </p:cNvPr>
              <p:cNvSpPr/>
              <p:nvPr/>
            </p:nvSpPr>
            <p:spPr>
              <a:xfrm>
                <a:off x="4870575" y="4406823"/>
                <a:ext cx="97544" cy="82479"/>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0" name="Arrow: Right 59">
              <a:extLst>
                <a:ext uri="{FF2B5EF4-FFF2-40B4-BE49-F238E27FC236}">
                  <a16:creationId xmlns:a16="http://schemas.microsoft.com/office/drawing/2014/main" id="{B34EB91C-FE47-A3C7-1820-CA0477276CC7}"/>
                </a:ext>
              </a:extLst>
            </p:cNvPr>
            <p:cNvSpPr/>
            <p:nvPr/>
          </p:nvSpPr>
          <p:spPr>
            <a:xfrm>
              <a:off x="1150070" y="4590156"/>
              <a:ext cx="1611966" cy="233154"/>
            </a:xfrm>
            <a:prstGeom prst="rightArrow">
              <a:avLst/>
            </a:prstGeom>
            <a:solidFill>
              <a:srgbClr val="FFFF00">
                <a:alpha val="70000"/>
              </a:srgb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b="1" dirty="0">
                  <a:solidFill>
                    <a:schemeClr val="tx1"/>
                  </a:solidFill>
                  <a:latin typeface="Arial" panose="020B0604020202020204" pitchFamily="34" charset="0"/>
                  <a:cs typeface="Arial" panose="020B0604020202020204" pitchFamily="34" charset="0"/>
                </a:rPr>
                <a:t>Chapter 1</a:t>
              </a:r>
            </a:p>
          </p:txBody>
        </p:sp>
      </p:grpSp>
      <p:cxnSp>
        <p:nvCxnSpPr>
          <p:cNvPr id="64" name="Straight Connector 63">
            <a:extLst>
              <a:ext uri="{FF2B5EF4-FFF2-40B4-BE49-F238E27FC236}">
                <a16:creationId xmlns:a16="http://schemas.microsoft.com/office/drawing/2014/main" id="{D1D49564-BE67-94AA-B535-9E8EC62BA11F}"/>
              </a:ext>
            </a:extLst>
          </p:cNvPr>
          <p:cNvCxnSpPr>
            <a:cxnSpLocks/>
          </p:cNvCxnSpPr>
          <p:nvPr/>
        </p:nvCxnSpPr>
        <p:spPr>
          <a:xfrm flipH="1">
            <a:off x="1799676" y="3811244"/>
            <a:ext cx="0" cy="1188720"/>
          </a:xfrm>
          <a:prstGeom prst="line">
            <a:avLst/>
          </a:prstGeom>
          <a:ln>
            <a:solidFill>
              <a:srgbClr val="0040C0"/>
            </a:solidFill>
          </a:ln>
        </p:spPr>
        <p:style>
          <a:lnRef idx="2">
            <a:schemeClr val="dk1"/>
          </a:lnRef>
          <a:fillRef idx="0">
            <a:schemeClr val="dk1"/>
          </a:fillRef>
          <a:effectRef idx="1">
            <a:schemeClr val="dk1"/>
          </a:effectRef>
          <a:fontRef idx="minor">
            <a:schemeClr val="tx1"/>
          </a:fontRef>
        </p:style>
      </p:cxnSp>
      <p:sp>
        <p:nvSpPr>
          <p:cNvPr id="66" name="TextBox 65">
            <a:extLst>
              <a:ext uri="{FF2B5EF4-FFF2-40B4-BE49-F238E27FC236}">
                <a16:creationId xmlns:a16="http://schemas.microsoft.com/office/drawing/2014/main" id="{D349B26A-E201-A756-2E40-EF30AEE72ED5}"/>
              </a:ext>
            </a:extLst>
          </p:cNvPr>
          <p:cNvSpPr txBox="1"/>
          <p:nvPr/>
        </p:nvSpPr>
        <p:spPr>
          <a:xfrm>
            <a:off x="1317687" y="3791709"/>
            <a:ext cx="721765" cy="184666"/>
          </a:xfrm>
          <a:prstGeom prst="rect">
            <a:avLst/>
          </a:prstGeom>
          <a:noFill/>
        </p:spPr>
        <p:txBody>
          <a:bodyPr wrap="square" rtlCol="0">
            <a:spAutoFit/>
          </a:bodyPr>
          <a:lstStyle/>
          <a:p>
            <a:pPr algn="ctr"/>
            <a:r>
              <a:rPr lang="en-US" sz="600" b="1" dirty="0">
                <a:solidFill>
                  <a:srgbClr val="0040C0"/>
                </a:solidFill>
                <a:latin typeface="Arial" panose="020B0604020202020204" pitchFamily="34" charset="0"/>
                <a:cs typeface="Arial" panose="020B0604020202020204" pitchFamily="34" charset="0"/>
              </a:rPr>
              <a:t>Now</a:t>
            </a:r>
          </a:p>
        </p:txBody>
      </p:sp>
      <p:grpSp>
        <p:nvGrpSpPr>
          <p:cNvPr id="68" name="Group 67">
            <a:extLst>
              <a:ext uri="{FF2B5EF4-FFF2-40B4-BE49-F238E27FC236}">
                <a16:creationId xmlns:a16="http://schemas.microsoft.com/office/drawing/2014/main" id="{FC80576E-C245-8CC5-3E69-34494E2D2A56}"/>
              </a:ext>
            </a:extLst>
          </p:cNvPr>
          <p:cNvGrpSpPr/>
          <p:nvPr/>
        </p:nvGrpSpPr>
        <p:grpSpPr>
          <a:xfrm>
            <a:off x="2111439" y="112776"/>
            <a:ext cx="6944559" cy="225552"/>
            <a:chOff x="2111439" y="112776"/>
            <a:chExt cx="6944559" cy="225552"/>
          </a:xfrm>
        </p:grpSpPr>
        <p:sp>
          <p:nvSpPr>
            <p:cNvPr id="69" name="Arrow: Pentagon 68">
              <a:extLst>
                <a:ext uri="{FF2B5EF4-FFF2-40B4-BE49-F238E27FC236}">
                  <a16:creationId xmlns:a16="http://schemas.microsoft.com/office/drawing/2014/main" id="{699F91CF-744F-ACF1-0E92-9AB28CD96BF2}"/>
                </a:ext>
              </a:extLst>
            </p:cNvPr>
            <p:cNvSpPr/>
            <p:nvPr/>
          </p:nvSpPr>
          <p:spPr>
            <a:xfrm>
              <a:off x="2111439" y="112776"/>
              <a:ext cx="1223487" cy="22555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70" name="Arrow: Chevron 69">
              <a:extLst>
                <a:ext uri="{FF2B5EF4-FFF2-40B4-BE49-F238E27FC236}">
                  <a16:creationId xmlns:a16="http://schemas.microsoft.com/office/drawing/2014/main" id="{92F4811B-1EB9-BC99-5BCD-A8827DDDAA9C}"/>
                </a:ext>
              </a:extLst>
            </p:cNvPr>
            <p:cNvSpPr/>
            <p:nvPr/>
          </p:nvSpPr>
          <p:spPr>
            <a:xfrm>
              <a:off x="3255653"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71" name="Arrow: Chevron 70">
              <a:extLst>
                <a:ext uri="{FF2B5EF4-FFF2-40B4-BE49-F238E27FC236}">
                  <a16:creationId xmlns:a16="http://schemas.microsoft.com/office/drawing/2014/main" id="{178E223E-BC85-38A2-6A21-E54E439C9472}"/>
                </a:ext>
              </a:extLst>
            </p:cNvPr>
            <p:cNvSpPr/>
            <p:nvPr/>
          </p:nvSpPr>
          <p:spPr>
            <a:xfrm>
              <a:off x="4399868"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72" name="Arrow: Chevron 71">
              <a:extLst>
                <a:ext uri="{FF2B5EF4-FFF2-40B4-BE49-F238E27FC236}">
                  <a16:creationId xmlns:a16="http://schemas.microsoft.com/office/drawing/2014/main" id="{EA88E2E0-38B8-C650-4191-E07ED1C7AF99}"/>
                </a:ext>
              </a:extLst>
            </p:cNvPr>
            <p:cNvSpPr/>
            <p:nvPr/>
          </p:nvSpPr>
          <p:spPr>
            <a:xfrm>
              <a:off x="5544082"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73" name="Arrow: Chevron 72">
              <a:extLst>
                <a:ext uri="{FF2B5EF4-FFF2-40B4-BE49-F238E27FC236}">
                  <a16:creationId xmlns:a16="http://schemas.microsoft.com/office/drawing/2014/main" id="{B4BE237F-D03B-5D05-198E-35EF33C2E789}"/>
                </a:ext>
              </a:extLst>
            </p:cNvPr>
            <p:cNvSpPr/>
            <p:nvPr/>
          </p:nvSpPr>
          <p:spPr>
            <a:xfrm>
              <a:off x="6688297"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74" name="Arrow: Chevron 73">
              <a:extLst>
                <a:ext uri="{FF2B5EF4-FFF2-40B4-BE49-F238E27FC236}">
                  <a16:creationId xmlns:a16="http://schemas.microsoft.com/office/drawing/2014/main" id="{E1D21B5A-2070-7BEF-7A71-0E4ECD699976}"/>
                </a:ext>
              </a:extLst>
            </p:cNvPr>
            <p:cNvSpPr/>
            <p:nvPr/>
          </p:nvSpPr>
          <p:spPr>
            <a:xfrm>
              <a:off x="7832511" y="112776"/>
              <a:ext cx="1223487" cy="225552"/>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sp>
        <p:nvSpPr>
          <p:cNvPr id="4" name="TextBox 3">
            <a:extLst>
              <a:ext uri="{FF2B5EF4-FFF2-40B4-BE49-F238E27FC236}">
                <a16:creationId xmlns:a16="http://schemas.microsoft.com/office/drawing/2014/main" id="{AE8642A9-1D78-C051-055E-1913E8C890AB}"/>
              </a:ext>
            </a:extLst>
          </p:cNvPr>
          <p:cNvSpPr txBox="1"/>
          <p:nvPr/>
        </p:nvSpPr>
        <p:spPr>
          <a:xfrm>
            <a:off x="6462727" y="3873963"/>
            <a:ext cx="2568125" cy="938719"/>
          </a:xfrm>
          <a:prstGeom prst="rect">
            <a:avLst/>
          </a:prstGeom>
          <a:noFill/>
          <a:ln>
            <a:solidFill>
              <a:schemeClr val="tx1"/>
            </a:solidFill>
          </a:ln>
        </p:spPr>
        <p:txBody>
          <a:bodyPr wrap="square" rtlCol="0">
            <a:spAutoFit/>
          </a:bodyPr>
          <a:lstStyle/>
          <a:p>
            <a:pPr algn="ctr"/>
            <a:r>
              <a:rPr lang="en-US" sz="1100" b="1" dirty="0">
                <a:latin typeface="Arial" panose="020B0604020202020204" pitchFamily="34" charset="0"/>
                <a:cs typeface="Arial" panose="020B0604020202020204" pitchFamily="34" charset="0"/>
              </a:rPr>
              <a:t>MAJ Will Kirschenman</a:t>
            </a:r>
          </a:p>
          <a:p>
            <a:pPr algn="ctr"/>
            <a:r>
              <a:rPr lang="en-US" sz="1100" b="1" dirty="0">
                <a:latin typeface="Arial" panose="020B0604020202020204" pitchFamily="34" charset="0"/>
                <a:cs typeface="Arial" panose="020B0604020202020204" pitchFamily="34" charset="0"/>
              </a:rPr>
              <a:t>Operations Research Ph.D. Student</a:t>
            </a:r>
          </a:p>
          <a:p>
            <a:pPr algn="ctr"/>
            <a:r>
              <a:rPr lang="en-US" sz="1100" b="1" dirty="0">
                <a:latin typeface="Arial" panose="020B0604020202020204" pitchFamily="34" charset="0"/>
                <a:cs typeface="Arial" panose="020B0604020202020204" pitchFamily="34" charset="0"/>
              </a:rPr>
              <a:t>North Carolina State University</a:t>
            </a:r>
          </a:p>
          <a:p>
            <a:pPr algn="ctr"/>
            <a:endParaRPr lang="en-US" sz="1100" b="1" dirty="0">
              <a:latin typeface="Arial" panose="020B0604020202020204" pitchFamily="34" charset="0"/>
              <a:cs typeface="Arial" panose="020B0604020202020204" pitchFamily="34" charset="0"/>
            </a:endParaRPr>
          </a:p>
          <a:p>
            <a:pPr algn="ctr"/>
            <a:r>
              <a:rPr lang="en-US" sz="1100" b="1" dirty="0">
                <a:latin typeface="Arial" panose="020B0604020202020204" pitchFamily="34" charset="0"/>
                <a:cs typeface="Arial" panose="020B0604020202020204" pitchFamily="34" charset="0"/>
              </a:rPr>
              <a:t>Email: </a:t>
            </a:r>
            <a:r>
              <a:rPr lang="en-US" sz="1100" b="1" dirty="0">
                <a:latin typeface="Arial" panose="020B0604020202020204" pitchFamily="34" charset="0"/>
                <a:cs typeface="Arial" panose="020B0604020202020204" pitchFamily="34" charset="0"/>
                <a:hlinkClick r:id="rId3"/>
              </a:rPr>
              <a:t>wkkirsch@ncsu.edu</a:t>
            </a:r>
            <a:endParaRPr lang="en-US" sz="11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F3CDE977-19B0-CC46-FB79-29E0C75679EC}"/>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spTree>
    <p:extLst>
      <p:ext uri="{BB962C8B-B14F-4D97-AF65-F5344CB8AC3E}">
        <p14:creationId xmlns:p14="http://schemas.microsoft.com/office/powerpoint/2010/main" val="1188420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p:txBody>
          <a:bodyPr/>
          <a:lstStyle/>
          <a:p>
            <a:r>
              <a:rPr lang="en-US" sz="2400" dirty="0">
                <a:latin typeface="Arial" charset="0"/>
              </a:rPr>
              <a:t>Backup Slides</a:t>
            </a:r>
          </a:p>
        </p:txBody>
      </p:sp>
    </p:spTree>
    <p:extLst>
      <p:ext uri="{BB962C8B-B14F-4D97-AF65-F5344CB8AC3E}">
        <p14:creationId xmlns:p14="http://schemas.microsoft.com/office/powerpoint/2010/main" val="306886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ACBBF138-BA74-71D8-6DDE-A49C26457930}"/>
            </a:ext>
          </a:extLst>
        </p:cNvPr>
        <p:cNvGrpSpPr/>
        <p:nvPr/>
      </p:nvGrpSpPr>
      <p:grpSpPr>
        <a:xfrm>
          <a:off x="0" y="0"/>
          <a:ext cx="0" cy="0"/>
          <a:chOff x="0" y="0"/>
          <a:chExt cx="0" cy="0"/>
        </a:xfrm>
      </p:grpSpPr>
      <p:sp>
        <p:nvSpPr>
          <p:cNvPr id="5" name="Google Shape;47;p8">
            <a:extLst>
              <a:ext uri="{FF2B5EF4-FFF2-40B4-BE49-F238E27FC236}">
                <a16:creationId xmlns:a16="http://schemas.microsoft.com/office/drawing/2014/main" id="{8A530FCA-11FA-338B-B379-F5305F7876D1}"/>
              </a:ext>
            </a:extLst>
          </p:cNvPr>
          <p:cNvSpPr txBox="1">
            <a:spLocks/>
          </p:cNvSpPr>
          <p:nvPr/>
        </p:nvSpPr>
        <p:spPr bwMode="auto">
          <a:xfrm>
            <a:off x="1500308" y="560933"/>
            <a:ext cx="6143384" cy="50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Different Off-Loading Points</a:t>
            </a:r>
            <a:endParaRPr lang="en-US" sz="1500" i="1" dirty="0"/>
          </a:p>
        </p:txBody>
      </p:sp>
      <p:grpSp>
        <p:nvGrpSpPr>
          <p:cNvPr id="15" name="Group 14">
            <a:extLst>
              <a:ext uri="{FF2B5EF4-FFF2-40B4-BE49-F238E27FC236}">
                <a16:creationId xmlns:a16="http://schemas.microsoft.com/office/drawing/2014/main" id="{FD16B139-DF48-9B5F-2E6A-94DE5C92AD7E}"/>
              </a:ext>
            </a:extLst>
          </p:cNvPr>
          <p:cNvGrpSpPr/>
          <p:nvPr/>
        </p:nvGrpSpPr>
        <p:grpSpPr>
          <a:xfrm>
            <a:off x="573257" y="1431163"/>
            <a:ext cx="8118896" cy="3017646"/>
            <a:chOff x="573257" y="2005412"/>
            <a:chExt cx="8118896" cy="3017646"/>
          </a:xfrm>
        </p:grpSpPr>
        <p:grpSp>
          <p:nvGrpSpPr>
            <p:cNvPr id="11" name="Group 10">
              <a:extLst>
                <a:ext uri="{FF2B5EF4-FFF2-40B4-BE49-F238E27FC236}">
                  <a16:creationId xmlns:a16="http://schemas.microsoft.com/office/drawing/2014/main" id="{B246DCA5-90B5-5896-2229-A93E9FBBB580}"/>
                </a:ext>
              </a:extLst>
            </p:cNvPr>
            <p:cNvGrpSpPr/>
            <p:nvPr/>
          </p:nvGrpSpPr>
          <p:grpSpPr>
            <a:xfrm>
              <a:off x="573257" y="2009151"/>
              <a:ext cx="3750450" cy="3013907"/>
              <a:chOff x="573257" y="2009151"/>
              <a:chExt cx="3750450" cy="3013907"/>
            </a:xfrm>
          </p:grpSpPr>
          <p:pic>
            <p:nvPicPr>
              <p:cNvPr id="2050" name="Picture 2" descr="U.S. Marines load and offload HIMARS during Exercise Noble Jaguar 2021">
                <a:extLst>
                  <a:ext uri="{FF2B5EF4-FFF2-40B4-BE49-F238E27FC236}">
                    <a16:creationId xmlns:a16="http://schemas.microsoft.com/office/drawing/2014/main" id="{98E69194-0C9E-2F95-4D73-33FAD7E997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257" y="2282942"/>
                <a:ext cx="3750450" cy="25013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F9081A5-E649-EE0F-03AE-ECC709C6B767}"/>
                  </a:ext>
                </a:extLst>
              </p:cNvPr>
              <p:cNvSpPr txBox="1"/>
              <p:nvPr/>
            </p:nvSpPr>
            <p:spPr>
              <a:xfrm>
                <a:off x="1691054" y="2009151"/>
                <a:ext cx="1514856" cy="200055"/>
              </a:xfrm>
              <a:prstGeom prst="rect">
                <a:avLst/>
              </a:prstGeom>
              <a:noFill/>
              <a:ln>
                <a:solidFill>
                  <a:schemeClr val="tx1"/>
                </a:solidFill>
              </a:ln>
            </p:spPr>
            <p:txBody>
              <a:bodyPr wrap="square" rtlCol="0">
                <a:spAutoFit/>
              </a:bodyPr>
              <a:lstStyle/>
              <a:p>
                <a:pPr algn="ctr"/>
                <a:r>
                  <a:rPr lang="en-US" sz="700" b="1" u="sng" dirty="0">
                    <a:latin typeface="Arial" panose="020B0604020202020204" pitchFamily="34" charset="0"/>
                    <a:cs typeface="Arial" panose="020B0604020202020204" pitchFamily="34" charset="0"/>
                  </a:rPr>
                  <a:t>Bottom Left Off-loading Point</a:t>
                </a:r>
              </a:p>
            </p:txBody>
          </p:sp>
          <p:sp>
            <p:nvSpPr>
              <p:cNvPr id="10" name="TextBox 9">
                <a:extLst>
                  <a:ext uri="{FF2B5EF4-FFF2-40B4-BE49-F238E27FC236}">
                    <a16:creationId xmlns:a16="http://schemas.microsoft.com/office/drawing/2014/main" id="{905BE977-3B04-7D8A-9078-3A1A5EEDF99E}"/>
                  </a:ext>
                </a:extLst>
              </p:cNvPr>
              <p:cNvSpPr txBox="1"/>
              <p:nvPr/>
            </p:nvSpPr>
            <p:spPr>
              <a:xfrm>
                <a:off x="897746" y="4819925"/>
                <a:ext cx="3101473" cy="203133"/>
              </a:xfrm>
              <a:prstGeom prst="rect">
                <a:avLst/>
              </a:prstGeom>
              <a:noFill/>
            </p:spPr>
            <p:txBody>
              <a:bodyPr wrap="square">
                <a:spAutoFit/>
              </a:bodyPr>
              <a:lstStyle/>
              <a:p>
                <a:pPr marR="0" lvl="0" algn="ctr" defTabSz="457200" rtl="0" eaLnBrk="1" fontAlgn="base" latinLnBrk="0" hangingPunct="1">
                  <a:lnSpc>
                    <a:spcPct val="90000"/>
                  </a:lnSpc>
                  <a:spcBef>
                    <a:spcPts val="400"/>
                  </a:spcBef>
                  <a:spcAft>
                    <a:spcPts val="0"/>
                  </a:spcAft>
                  <a:buClr>
                    <a:schemeClr val="tx1"/>
                  </a:buClr>
                  <a:buSzPct val="100000"/>
                  <a:tabLst/>
                  <a:defRPr/>
                </a:pPr>
                <a:r>
                  <a:rPr kumimoji="0" lang="en-US"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USNS Brunswick: Expeditionary Fast Transport</a:t>
                </a:r>
                <a:endParaRPr lang="en-US" sz="800" b="1" dirty="0">
                  <a:solidFill>
                    <a:prstClr val="black"/>
                  </a:solidFill>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9C0EDFFD-C939-0157-82C0-9C1C1B6097C7}"/>
                </a:ext>
              </a:extLst>
            </p:cNvPr>
            <p:cNvGrpSpPr/>
            <p:nvPr/>
          </p:nvGrpSpPr>
          <p:grpSpPr>
            <a:xfrm>
              <a:off x="4941705" y="2005412"/>
              <a:ext cx="3750448" cy="3017646"/>
              <a:chOff x="4941705" y="2005412"/>
              <a:chExt cx="3750448" cy="3017646"/>
            </a:xfrm>
          </p:grpSpPr>
          <p:pic>
            <p:nvPicPr>
              <p:cNvPr id="1026" name="Picture 2" descr="DVIDS - News - Military Sealift Command's USNS Pililaau Delivers Cobra Gold  18 Essentials">
                <a:extLst>
                  <a:ext uri="{FF2B5EF4-FFF2-40B4-BE49-F238E27FC236}">
                    <a16:creationId xmlns:a16="http://schemas.microsoft.com/office/drawing/2014/main" id="{CBC572C9-859C-9AC0-B9E7-6CDDAB9DB8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705" y="2282943"/>
                <a:ext cx="3750448" cy="25013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3061919-FA29-BC25-4586-ED0FE467EFE1}"/>
                  </a:ext>
                </a:extLst>
              </p:cNvPr>
              <p:cNvSpPr txBox="1"/>
              <p:nvPr/>
            </p:nvSpPr>
            <p:spPr>
              <a:xfrm>
                <a:off x="6059501" y="2005412"/>
                <a:ext cx="1514856" cy="200055"/>
              </a:xfrm>
              <a:prstGeom prst="rect">
                <a:avLst/>
              </a:prstGeom>
              <a:noFill/>
              <a:ln>
                <a:solidFill>
                  <a:schemeClr val="tx1"/>
                </a:solidFill>
              </a:ln>
            </p:spPr>
            <p:txBody>
              <a:bodyPr wrap="square" rtlCol="0">
                <a:spAutoFit/>
              </a:bodyPr>
              <a:lstStyle/>
              <a:p>
                <a:pPr algn="ctr"/>
                <a:r>
                  <a:rPr lang="en-US" sz="700" b="1" u="sng" dirty="0">
                    <a:latin typeface="Arial" panose="020B0604020202020204" pitchFamily="34" charset="0"/>
                    <a:cs typeface="Arial" panose="020B0604020202020204" pitchFamily="34" charset="0"/>
                  </a:rPr>
                  <a:t>Center Left Off-loading Point</a:t>
                </a:r>
              </a:p>
            </p:txBody>
          </p:sp>
          <p:sp>
            <p:nvSpPr>
              <p:cNvPr id="12" name="TextBox 11">
                <a:extLst>
                  <a:ext uri="{FF2B5EF4-FFF2-40B4-BE49-F238E27FC236}">
                    <a16:creationId xmlns:a16="http://schemas.microsoft.com/office/drawing/2014/main" id="{C3B8BFAF-8C20-E7AA-F82B-86037207843B}"/>
                  </a:ext>
                </a:extLst>
              </p:cNvPr>
              <p:cNvSpPr txBox="1"/>
              <p:nvPr/>
            </p:nvSpPr>
            <p:spPr>
              <a:xfrm>
                <a:off x="5018115" y="4819925"/>
                <a:ext cx="3597628" cy="203133"/>
              </a:xfrm>
              <a:prstGeom prst="rect">
                <a:avLst/>
              </a:prstGeom>
              <a:noFill/>
            </p:spPr>
            <p:txBody>
              <a:bodyPr wrap="square">
                <a:spAutoFit/>
              </a:bodyPr>
              <a:lstStyle/>
              <a:p>
                <a:pPr marR="0" lvl="0" algn="ctr" defTabSz="457200" rtl="0" eaLnBrk="1" fontAlgn="base" latinLnBrk="0" hangingPunct="1">
                  <a:lnSpc>
                    <a:spcPct val="90000"/>
                  </a:lnSpc>
                  <a:spcBef>
                    <a:spcPts val="400"/>
                  </a:spcBef>
                  <a:spcAft>
                    <a:spcPts val="0"/>
                  </a:spcAft>
                  <a:buClr>
                    <a:schemeClr val="tx1"/>
                  </a:buClr>
                  <a:buSzPct val="100000"/>
                  <a:tabLst/>
                  <a:defRPr/>
                </a:pPr>
                <a:r>
                  <a:rPr kumimoji="0" lang="en-US"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USNS </a:t>
                </a:r>
                <a:r>
                  <a:rPr kumimoji="0" lang="en-US" sz="800"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Pililaau</a:t>
                </a:r>
                <a:r>
                  <a:rPr kumimoji="0" lang="en-US"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lang="en-US" sz="800" b="1" dirty="0">
                    <a:solidFill>
                      <a:prstClr val="black"/>
                    </a:solidFill>
                    <a:latin typeface="Arial" panose="020B0604020202020204" pitchFamily="34" charset="0"/>
                    <a:cs typeface="Arial" panose="020B0604020202020204" pitchFamily="34" charset="0"/>
                  </a:rPr>
                  <a:t>Large, Medium-Speed, Roll-On/Roll-Off (RO/RO) Ship</a:t>
                </a:r>
              </a:p>
            </p:txBody>
          </p:sp>
        </p:grpSp>
      </p:grpSp>
      <p:sp>
        <p:nvSpPr>
          <p:cNvPr id="4" name="Slide Number Placeholder 3">
            <a:extLst>
              <a:ext uri="{FF2B5EF4-FFF2-40B4-BE49-F238E27FC236}">
                <a16:creationId xmlns:a16="http://schemas.microsoft.com/office/drawing/2014/main" id="{BB471435-5164-E576-119C-2A39200827CD}"/>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spTree>
    <p:extLst>
      <p:ext uri="{BB962C8B-B14F-4D97-AF65-F5344CB8AC3E}">
        <p14:creationId xmlns:p14="http://schemas.microsoft.com/office/powerpoint/2010/main" val="2259887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084279EB-B96B-DA63-147D-EA81AE4FF29A}"/>
            </a:ext>
          </a:extLst>
        </p:cNvPr>
        <p:cNvGrpSpPr/>
        <p:nvPr/>
      </p:nvGrpSpPr>
      <p:grpSpPr>
        <a:xfrm>
          <a:off x="0" y="0"/>
          <a:ext cx="0" cy="0"/>
          <a:chOff x="0" y="0"/>
          <a:chExt cx="0" cy="0"/>
        </a:xfrm>
      </p:grpSpPr>
      <p:sp>
        <p:nvSpPr>
          <p:cNvPr id="5" name="Google Shape;47;p8">
            <a:extLst>
              <a:ext uri="{FF2B5EF4-FFF2-40B4-BE49-F238E27FC236}">
                <a16:creationId xmlns:a16="http://schemas.microsoft.com/office/drawing/2014/main" id="{22ED2756-EB08-59B2-E234-6B6FFB46C429}"/>
              </a:ext>
            </a:extLst>
          </p:cNvPr>
          <p:cNvSpPr txBox="1">
            <a:spLocks/>
          </p:cNvSpPr>
          <p:nvPr/>
        </p:nvSpPr>
        <p:spPr bwMode="auto">
          <a:xfrm>
            <a:off x="792861" y="560933"/>
            <a:ext cx="7558278" cy="50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Generalized Objective Function</a:t>
            </a:r>
          </a:p>
        </p:txBody>
      </p:sp>
      <p:pic>
        <p:nvPicPr>
          <p:cNvPr id="6" name="Picture 5">
            <a:extLst>
              <a:ext uri="{FF2B5EF4-FFF2-40B4-BE49-F238E27FC236}">
                <a16:creationId xmlns:a16="http://schemas.microsoft.com/office/drawing/2014/main" id="{43589665-74C0-7C3F-9D91-A572810AE6CC}"/>
              </a:ext>
            </a:extLst>
          </p:cNvPr>
          <p:cNvPicPr>
            <a:picLocks noChangeAspect="1"/>
          </p:cNvPicPr>
          <p:nvPr/>
        </p:nvPicPr>
        <p:blipFill>
          <a:blip r:embed="rId3"/>
          <a:stretch>
            <a:fillRect/>
          </a:stretch>
        </p:blipFill>
        <p:spPr>
          <a:xfrm>
            <a:off x="2424194" y="1072708"/>
            <a:ext cx="4295612" cy="4028804"/>
          </a:xfrm>
          <a:prstGeom prst="rect">
            <a:avLst/>
          </a:prstGeom>
        </p:spPr>
      </p:pic>
      <p:sp>
        <p:nvSpPr>
          <p:cNvPr id="2" name="Slide Number Placeholder 1">
            <a:extLst>
              <a:ext uri="{FF2B5EF4-FFF2-40B4-BE49-F238E27FC236}">
                <a16:creationId xmlns:a16="http://schemas.microsoft.com/office/drawing/2014/main" id="{225FB37A-5558-7B98-1925-FF870632DDBF}"/>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spTree>
    <p:extLst>
      <p:ext uri="{BB962C8B-B14F-4D97-AF65-F5344CB8AC3E}">
        <p14:creationId xmlns:p14="http://schemas.microsoft.com/office/powerpoint/2010/main" val="579008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084279EB-B96B-DA63-147D-EA81AE4FF29A}"/>
            </a:ext>
          </a:extLst>
        </p:cNvPr>
        <p:cNvGrpSpPr/>
        <p:nvPr/>
      </p:nvGrpSpPr>
      <p:grpSpPr>
        <a:xfrm>
          <a:off x="0" y="0"/>
          <a:ext cx="0" cy="0"/>
          <a:chOff x="0" y="0"/>
          <a:chExt cx="0" cy="0"/>
        </a:xfrm>
      </p:grpSpPr>
      <p:sp>
        <p:nvSpPr>
          <p:cNvPr id="73" name="Rectangle 72">
            <a:extLst>
              <a:ext uri="{FF2B5EF4-FFF2-40B4-BE49-F238E27FC236}">
                <a16:creationId xmlns:a16="http://schemas.microsoft.com/office/drawing/2014/main" id="{0B5941E7-D24B-924A-CED6-6126224745BD}"/>
              </a:ext>
            </a:extLst>
          </p:cNvPr>
          <p:cNvSpPr/>
          <p:nvPr/>
        </p:nvSpPr>
        <p:spPr>
          <a:xfrm>
            <a:off x="5242560" y="1310640"/>
            <a:ext cx="3069336" cy="100584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F5876B6-D8A2-5666-F298-2CB2E9936965}"/>
              </a:ext>
            </a:extLst>
          </p:cNvPr>
          <p:cNvSpPr/>
          <p:nvPr/>
        </p:nvSpPr>
        <p:spPr>
          <a:xfrm>
            <a:off x="7420042" y="1481774"/>
            <a:ext cx="758952" cy="46634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D7BEC82-D661-AC1B-4FB1-6320A36DA0F2}"/>
              </a:ext>
            </a:extLst>
          </p:cNvPr>
          <p:cNvSpPr/>
          <p:nvPr/>
        </p:nvSpPr>
        <p:spPr>
          <a:xfrm>
            <a:off x="5407152" y="1484384"/>
            <a:ext cx="1841246" cy="790742"/>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52AACA62-1A09-0FAD-A609-64323433A2ED}"/>
              </a:ext>
            </a:extLst>
          </p:cNvPr>
          <p:cNvPicPr>
            <a:picLocks noChangeAspect="1"/>
          </p:cNvPicPr>
          <p:nvPr/>
        </p:nvPicPr>
        <p:blipFill>
          <a:blip r:embed="rId3"/>
          <a:stretch>
            <a:fillRect/>
          </a:stretch>
        </p:blipFill>
        <p:spPr>
          <a:xfrm>
            <a:off x="5407152" y="1484384"/>
            <a:ext cx="1841246" cy="790742"/>
          </a:xfrm>
          <a:prstGeom prst="rect">
            <a:avLst/>
          </a:prstGeom>
        </p:spPr>
      </p:pic>
      <p:pic>
        <p:nvPicPr>
          <p:cNvPr id="28" name="Picture 27">
            <a:extLst>
              <a:ext uri="{FF2B5EF4-FFF2-40B4-BE49-F238E27FC236}">
                <a16:creationId xmlns:a16="http://schemas.microsoft.com/office/drawing/2014/main" id="{9105C9AE-BA1B-9269-CC4E-F1EA73013DF2}"/>
              </a:ext>
            </a:extLst>
          </p:cNvPr>
          <p:cNvPicPr>
            <a:picLocks noChangeAspect="1"/>
          </p:cNvPicPr>
          <p:nvPr/>
        </p:nvPicPr>
        <p:blipFill>
          <a:blip r:embed="rId4"/>
          <a:srcRect r="29787"/>
          <a:stretch/>
        </p:blipFill>
        <p:spPr>
          <a:xfrm>
            <a:off x="7387924" y="2860822"/>
            <a:ext cx="1231129" cy="1005840"/>
          </a:xfrm>
          <a:prstGeom prst="rect">
            <a:avLst/>
          </a:prstGeom>
        </p:spPr>
      </p:pic>
      <p:sp>
        <p:nvSpPr>
          <p:cNvPr id="5" name="Google Shape;47;p8">
            <a:extLst>
              <a:ext uri="{FF2B5EF4-FFF2-40B4-BE49-F238E27FC236}">
                <a16:creationId xmlns:a16="http://schemas.microsoft.com/office/drawing/2014/main" id="{22ED2756-EB08-59B2-E234-6B6FFB46C429}"/>
              </a:ext>
            </a:extLst>
          </p:cNvPr>
          <p:cNvSpPr txBox="1">
            <a:spLocks/>
          </p:cNvSpPr>
          <p:nvPr/>
        </p:nvSpPr>
        <p:spPr bwMode="auto">
          <a:xfrm>
            <a:off x="245298" y="567130"/>
            <a:ext cx="3891915" cy="50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1600" dirty="0"/>
              <a:t>Computing the Prioritization Matrix</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858FB0A-1BDE-8F26-88E6-C94B6EDB14FE}"/>
                  </a:ext>
                </a:extLst>
              </p:cNvPr>
              <p:cNvSpPr txBox="1"/>
              <p:nvPr/>
            </p:nvSpPr>
            <p:spPr>
              <a:xfrm>
                <a:off x="309234" y="1160647"/>
                <a:ext cx="3764045" cy="3375283"/>
              </a:xfrm>
              <a:prstGeom prst="rect">
                <a:avLst/>
              </a:prstGeom>
              <a:noFill/>
            </p:spPr>
            <p:txBody>
              <a:bodyPr wrap="square">
                <a:spAutoFit/>
              </a:bodyPr>
              <a:lstStyle/>
              <a:p>
                <a:pPr marR="0" lvl="0" algn="l" defTabSz="457200" rtl="0" eaLnBrk="1" fontAlgn="base" latinLnBrk="0" hangingPunct="1">
                  <a:lnSpc>
                    <a:spcPct val="90000"/>
                  </a:lnSpc>
                  <a:spcBef>
                    <a:spcPts val="400"/>
                  </a:spcBef>
                  <a:spcAft>
                    <a:spcPts val="0"/>
                  </a:spcAft>
                  <a:buClrTx/>
                  <a:buSzPct val="100000"/>
                  <a:tabLst/>
                  <a:defRPr/>
                </a:pPr>
                <a:r>
                  <a:rPr lang="en-US" sz="800" b="1" u="sng" dirty="0">
                    <a:solidFill>
                      <a:prstClr val="black"/>
                    </a:solidFill>
                    <a:latin typeface="Arial" panose="020B0604020202020204" pitchFamily="34" charset="0"/>
                    <a:cs typeface="Arial" panose="020B0604020202020204" pitchFamily="34" charset="0"/>
                  </a:rPr>
                  <a:t>Process</a:t>
                </a:r>
                <a:endParaRPr kumimoji="0" lang="en-US" sz="800" b="1" i="0"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15888" marR="0" lvl="0" indent="-115888" algn="l" defTabSz="457200" rtl="0" eaLnBrk="1" fontAlgn="base" latinLnBrk="0" hangingPunct="1">
                  <a:lnSpc>
                    <a:spcPct val="90000"/>
                  </a:lnSpc>
                  <a:spcBef>
                    <a:spcPts val="400"/>
                  </a:spcBef>
                  <a:spcAft>
                    <a:spcPts val="0"/>
                  </a:spcAft>
                  <a:buClrTx/>
                  <a:buSzPct val="100000"/>
                  <a:buFont typeface="+mj-lt"/>
                  <a:buAutoNum type="arabicPeriod"/>
                  <a:tabLst/>
                  <a:defRPr/>
                </a:pPr>
                <a:r>
                  <a:rPr lang="en-US" sz="800" b="1" dirty="0">
                    <a:solidFill>
                      <a:prstClr val="black"/>
                    </a:solidFill>
                    <a:latin typeface="Arial" panose="020B0604020202020204" pitchFamily="34" charset="0"/>
                    <a:cs typeface="Arial" panose="020B0604020202020204" pitchFamily="34" charset="0"/>
                  </a:rPr>
                  <a:t>Input: </a:t>
                </a:r>
                <a:r>
                  <a:rPr lang="en-US" sz="800" dirty="0">
                    <a:solidFill>
                      <a:prstClr val="black"/>
                    </a:solidFill>
                    <a:latin typeface="Arial" panose="020B0604020202020204" pitchFamily="34" charset="0"/>
                    <a:cs typeface="Arial" panose="020B0604020202020204" pitchFamily="34" charset="0"/>
                  </a:rPr>
                  <a:t>Take the item-group assignments, item priorities, and group priorities.</a:t>
                </a:r>
              </a:p>
              <a:p>
                <a:pPr marL="115888" marR="0" lvl="0" indent="-115888" algn="l" defTabSz="457200" rtl="0" eaLnBrk="1" fontAlgn="base" latinLnBrk="0" hangingPunct="1">
                  <a:lnSpc>
                    <a:spcPct val="90000"/>
                  </a:lnSpc>
                  <a:spcBef>
                    <a:spcPts val="400"/>
                  </a:spcBef>
                  <a:spcAft>
                    <a:spcPts val="0"/>
                  </a:spcAft>
                  <a:buClrTx/>
                  <a:buSzPct val="100000"/>
                  <a:buFont typeface="+mj-lt"/>
                  <a:buAutoNum type="arabicPeriod"/>
                  <a:tabLst/>
                  <a:defRPr/>
                </a:pPr>
                <a:r>
                  <a:rPr lang="en-US" sz="800" b="1" dirty="0">
                    <a:solidFill>
                      <a:prstClr val="black"/>
                    </a:solidFill>
                    <a:latin typeface="Arial" panose="020B0604020202020204" pitchFamily="34" charset="0"/>
                    <a:cs typeface="Arial" panose="020B0604020202020204" pitchFamily="34" charset="0"/>
                  </a:rPr>
                  <a:t>Initialize Priority Matrix: </a:t>
                </a:r>
                <a:r>
                  <a:rPr lang="en-US" sz="800" dirty="0">
                    <a:solidFill>
                      <a:prstClr val="black"/>
                    </a:solidFill>
                    <a:latin typeface="Arial" panose="020B0604020202020204" pitchFamily="34" charset="0"/>
                    <a:cs typeface="Arial" panose="020B0604020202020204" pitchFamily="34" charset="0"/>
                  </a:rPr>
                  <a:t>Square zero matrix with size </a:t>
                </a:r>
                <a14:m>
                  <m:oMath xmlns:m="http://schemas.openxmlformats.org/officeDocument/2006/math">
                    <m:r>
                      <a:rPr lang="en-US" sz="800" b="0" i="1" smtClean="0">
                        <a:solidFill>
                          <a:prstClr val="black"/>
                        </a:solidFill>
                        <a:latin typeface="Cambria Math" panose="02040503050406030204" pitchFamily="18" charset="0"/>
                        <a:cs typeface="Arial" panose="020B0604020202020204" pitchFamily="34" charset="0"/>
                      </a:rPr>
                      <m:t>𝑖</m:t>
                    </m:r>
                    <m:r>
                      <a:rPr lang="en-US" sz="800" b="0" i="1" smtClean="0">
                        <a:solidFill>
                          <a:prstClr val="black"/>
                        </a:solidFill>
                        <a:latin typeface="Cambria Math" panose="02040503050406030204" pitchFamily="18" charset="0"/>
                        <a:cs typeface="Arial" panose="020B0604020202020204" pitchFamily="34" charset="0"/>
                      </a:rPr>
                      <m:t> × </m:t>
                    </m:r>
                    <m:r>
                      <a:rPr lang="en-US" sz="800" b="0" i="1" smtClean="0">
                        <a:solidFill>
                          <a:prstClr val="black"/>
                        </a:solidFill>
                        <a:latin typeface="Cambria Math" panose="02040503050406030204" pitchFamily="18" charset="0"/>
                        <a:ea typeface="Cambria Math" panose="02040503050406030204" pitchFamily="18" charset="0"/>
                        <a:cs typeface="Arial" panose="020B0604020202020204" pitchFamily="34" charset="0"/>
                      </a:rPr>
                      <m:t>𝑘</m:t>
                    </m:r>
                    <m:r>
                      <a:rPr lang="en-US" sz="800" b="0" i="1" smtClean="0">
                        <a:solidFill>
                          <a:prstClr val="black"/>
                        </a:solidFill>
                        <a:latin typeface="Cambria Math" panose="02040503050406030204" pitchFamily="18" charset="0"/>
                        <a:ea typeface="Cambria Math" panose="02040503050406030204" pitchFamily="18" charset="0"/>
                        <a:cs typeface="Arial" panose="020B0604020202020204" pitchFamily="34" charset="0"/>
                      </a:rPr>
                      <m:t>.</m:t>
                    </m:r>
                  </m:oMath>
                </a14:m>
                <a:endParaRPr lang="en-US" sz="800" b="1" dirty="0">
                  <a:solidFill>
                    <a:prstClr val="black"/>
                  </a:solidFill>
                  <a:latin typeface="Arial" panose="020B0604020202020204" pitchFamily="34" charset="0"/>
                  <a:cs typeface="Arial" panose="020B0604020202020204" pitchFamily="34" charset="0"/>
                </a:endParaRPr>
              </a:p>
              <a:p>
                <a:pPr marL="115888" marR="0" lvl="0" indent="-115888" algn="l" defTabSz="457200" rtl="0" eaLnBrk="1" fontAlgn="base" latinLnBrk="0" hangingPunct="1">
                  <a:lnSpc>
                    <a:spcPct val="90000"/>
                  </a:lnSpc>
                  <a:spcBef>
                    <a:spcPts val="400"/>
                  </a:spcBef>
                  <a:spcAft>
                    <a:spcPts val="0"/>
                  </a:spcAft>
                  <a:buClrTx/>
                  <a:buSzPct val="100000"/>
                  <a:buFont typeface="+mj-lt"/>
                  <a:buAutoNum type="arabicPeriod"/>
                  <a:tabLst/>
                  <a:defRPr/>
                </a:pPr>
                <a:r>
                  <a:rPr lang="en-US" sz="800" b="1" dirty="0">
                    <a:solidFill>
                      <a:prstClr val="black"/>
                    </a:solidFill>
                    <a:latin typeface="Arial" panose="020B0604020202020204" pitchFamily="34" charset="0"/>
                    <a:cs typeface="Arial" panose="020B0604020202020204" pitchFamily="34" charset="0"/>
                  </a:rPr>
                  <a:t>Item to Off-loading Point Priorities (diagonal of the matrix): </a:t>
                </a:r>
                <a:r>
                  <a:rPr lang="en-US" sz="800" dirty="0">
                    <a:solidFill>
                      <a:prstClr val="black"/>
                    </a:solidFill>
                    <a:latin typeface="Arial" panose="020B0604020202020204" pitchFamily="34" charset="0"/>
                    <a:cs typeface="Arial" panose="020B0604020202020204" pitchFamily="34" charset="0"/>
                  </a:rPr>
                  <a:t>Sort groups and items by their priorities. From the end of the sequence starting with the lowest priority item in the lowest priority group, assign sequential integer priorities until all items have been accounted for.</a:t>
                </a:r>
              </a:p>
              <a:p>
                <a:pPr marL="115888" marR="0" lvl="0" indent="-115888" algn="l" defTabSz="457200" rtl="0" eaLnBrk="1" fontAlgn="base" latinLnBrk="0" hangingPunct="1">
                  <a:lnSpc>
                    <a:spcPct val="90000"/>
                  </a:lnSpc>
                  <a:spcBef>
                    <a:spcPts val="400"/>
                  </a:spcBef>
                  <a:spcAft>
                    <a:spcPts val="0"/>
                  </a:spcAft>
                  <a:buClrTx/>
                  <a:buSzPct val="100000"/>
                  <a:buFont typeface="+mj-lt"/>
                  <a:buAutoNum type="arabicPeriod"/>
                  <a:tabLst/>
                  <a:defRPr/>
                </a:pPr>
                <a:r>
                  <a:rPr lang="en-US" sz="800" b="1" dirty="0">
                    <a:solidFill>
                      <a:prstClr val="black"/>
                    </a:solidFill>
                    <a:latin typeface="Arial" panose="020B0604020202020204" pitchFamily="34" charset="0"/>
                    <a:cs typeface="Arial" panose="020B0604020202020204" pitchFamily="34" charset="0"/>
                  </a:rPr>
                  <a:t>Pairwise Item Priorities (strict upper triangular portion of the matrix): </a:t>
                </a:r>
                <a:r>
                  <a:rPr lang="en-US" sz="800" dirty="0">
                    <a:solidFill>
                      <a:prstClr val="black"/>
                    </a:solidFill>
                    <a:latin typeface="Arial" panose="020B0604020202020204" pitchFamily="34" charset="0"/>
                    <a:cs typeface="Arial" panose="020B0604020202020204" pitchFamily="34" charset="0"/>
                  </a:rPr>
                  <a:t>Determine the maximum number of unique prioritization levels in any group. By group, for each pair of items in that group, divide the absolute difference in prioritization levels by the maximum number of unique prioritization levels in the entire set of items.</a:t>
                </a:r>
              </a:p>
              <a:p>
                <a:pPr marL="115888" marR="0" lvl="0" indent="-115888" algn="l" defTabSz="457200" rtl="0" eaLnBrk="1" fontAlgn="base" latinLnBrk="0" hangingPunct="1">
                  <a:lnSpc>
                    <a:spcPct val="90000"/>
                  </a:lnSpc>
                  <a:spcBef>
                    <a:spcPts val="400"/>
                  </a:spcBef>
                  <a:spcAft>
                    <a:spcPts val="0"/>
                  </a:spcAft>
                  <a:buClrTx/>
                  <a:buSzPct val="100000"/>
                  <a:buFont typeface="+mj-lt"/>
                  <a:buAutoNum type="arabicPeriod"/>
                  <a:tabLst/>
                  <a:defRPr/>
                </a:pPr>
                <a:endParaRPr lang="en-US" sz="800" b="1" dirty="0">
                  <a:solidFill>
                    <a:prstClr val="black"/>
                  </a:solidFill>
                  <a:latin typeface="Arial" panose="020B0604020202020204" pitchFamily="34" charset="0"/>
                  <a:cs typeface="Arial" panose="020B0604020202020204" pitchFamily="34" charset="0"/>
                </a:endParaRPr>
              </a:p>
              <a:p>
                <a:pPr marR="0" lvl="0" algn="l" defTabSz="457200" rtl="0" eaLnBrk="1" fontAlgn="base" latinLnBrk="0" hangingPunct="1">
                  <a:lnSpc>
                    <a:spcPct val="90000"/>
                  </a:lnSpc>
                  <a:spcBef>
                    <a:spcPts val="400"/>
                  </a:spcBef>
                  <a:spcAft>
                    <a:spcPts val="0"/>
                  </a:spcAft>
                  <a:buClrTx/>
                  <a:buSzPct val="100000"/>
                  <a:tabLst/>
                  <a:defRPr/>
                </a:pPr>
                <a:r>
                  <a:rPr lang="en-US" sz="800" b="1" u="sng" dirty="0">
                    <a:solidFill>
                      <a:prstClr val="black"/>
                    </a:solidFill>
                    <a:latin typeface="Arial" panose="020B0604020202020204" pitchFamily="34" charset="0"/>
                    <a:cs typeface="Arial" panose="020B0604020202020204" pitchFamily="34" charset="0"/>
                  </a:rPr>
                  <a:t>Additional Considerations</a:t>
                </a:r>
              </a:p>
              <a:p>
                <a:pPr marL="115888" lvl="1" indent="-115888">
                  <a:lnSpc>
                    <a:spcPct val="90000"/>
                  </a:lnSpc>
                  <a:spcBef>
                    <a:spcPts val="400"/>
                  </a:spcBef>
                  <a:spcAft>
                    <a:spcPts val="0"/>
                  </a:spcAft>
                  <a:buSzPct val="100000"/>
                  <a:buFont typeface="Arial" panose="020B0604020202020204" pitchFamily="34" charset="0"/>
                  <a:buChar char="•"/>
                  <a:defRPr/>
                </a:pPr>
                <a:r>
                  <a:rPr lang="en-US" sz="800" u="sng" dirty="0">
                    <a:solidFill>
                      <a:prstClr val="black"/>
                    </a:solidFill>
                    <a:latin typeface="Arial" panose="020B0604020202020204" pitchFamily="34" charset="0"/>
                    <a:cs typeface="Arial" panose="020B0604020202020204" pitchFamily="34" charset="0"/>
                  </a:rPr>
                  <a:t>Other ways to </a:t>
                </a:r>
                <a:r>
                  <a:rPr lang="en-US" sz="800" u="sng" dirty="0">
                    <a:latin typeface="Arial" panose="020B0604020202020204" pitchFamily="34" charset="0"/>
                    <a:cs typeface="Arial" panose="020B0604020202020204" pitchFamily="34" charset="0"/>
                  </a:rPr>
                  <a:t>do </a:t>
                </a:r>
                <a:r>
                  <a:rPr lang="en-US" sz="800" i="1" u="sng" dirty="0">
                    <a:solidFill>
                      <a:srgbClr val="0040C0"/>
                    </a:solidFill>
                    <a:latin typeface="Arial" panose="020B0604020202020204" pitchFamily="34" charset="0"/>
                    <a:cs typeface="Arial" panose="020B0604020202020204" pitchFamily="34" charset="0"/>
                  </a:rPr>
                  <a:t>item to off-loading point priorities</a:t>
                </a:r>
                <a:r>
                  <a:rPr lang="en-US" sz="800" dirty="0">
                    <a:solidFill>
                      <a:prstClr val="black"/>
                    </a:solidFill>
                    <a:latin typeface="Arial" panose="020B0604020202020204" pitchFamily="34" charset="0"/>
                    <a:cs typeface="Arial" panose="020B0604020202020204" pitchFamily="34" charset="0"/>
                  </a:rPr>
                  <a:t>:</a:t>
                </a:r>
              </a:p>
              <a:p>
                <a:pPr marL="344488" lvl="2" indent="-115888">
                  <a:lnSpc>
                    <a:spcPct val="90000"/>
                  </a:lnSpc>
                  <a:spcBef>
                    <a:spcPts val="400"/>
                  </a:spcBef>
                  <a:spcAft>
                    <a:spcPts val="0"/>
                  </a:spcAft>
                  <a:buSzPct val="100000"/>
                  <a:buFont typeface="Arial" panose="020B0604020202020204" pitchFamily="34" charset="0"/>
                  <a:buChar char="•"/>
                  <a:defRPr/>
                </a:pPr>
                <a:r>
                  <a:rPr lang="en-US" sz="800" b="1" dirty="0">
                    <a:solidFill>
                      <a:prstClr val="black"/>
                    </a:solidFill>
                    <a:latin typeface="Arial" panose="020B0604020202020204" pitchFamily="34" charset="0"/>
                    <a:cs typeface="Arial" panose="020B0604020202020204" pitchFamily="34" charset="0"/>
                  </a:rPr>
                  <a:t>Logarithmic scaling. </a:t>
                </a:r>
                <a:r>
                  <a:rPr lang="en-US" sz="800" dirty="0">
                    <a:solidFill>
                      <a:prstClr val="black"/>
                    </a:solidFill>
                    <a:latin typeface="Arial" panose="020B0604020202020204" pitchFamily="34" charset="0"/>
                    <a:cs typeface="Arial" panose="020B0604020202020204" pitchFamily="34" charset="0"/>
                  </a:rPr>
                  <a:t>Observation: difference in off-loading point priorities between groups was not strong enough. The objective function favors putting lower priority groups ahead of higher priority groups if the items are larger in comparison. </a:t>
                </a:r>
              </a:p>
              <a:p>
                <a:pPr marL="115888" lvl="1" indent="-115888">
                  <a:lnSpc>
                    <a:spcPct val="90000"/>
                  </a:lnSpc>
                  <a:spcBef>
                    <a:spcPts val="400"/>
                  </a:spcBef>
                  <a:spcAft>
                    <a:spcPts val="0"/>
                  </a:spcAft>
                  <a:buSzPct val="100000"/>
                  <a:buFont typeface="Arial" panose="020B0604020202020204" pitchFamily="34" charset="0"/>
                  <a:buChar char="•"/>
                  <a:defRPr/>
                </a:pPr>
                <a:r>
                  <a:rPr lang="en-US" sz="800" u="sng" dirty="0">
                    <a:solidFill>
                      <a:prstClr val="black"/>
                    </a:solidFill>
                    <a:latin typeface="Arial" panose="020B0604020202020204" pitchFamily="34" charset="0"/>
                    <a:cs typeface="Arial" panose="020B0604020202020204" pitchFamily="34" charset="0"/>
                  </a:rPr>
                  <a:t>Other ways to do </a:t>
                </a:r>
                <a:r>
                  <a:rPr lang="en-US" sz="800" i="1" u="sng" dirty="0">
                    <a:solidFill>
                      <a:srgbClr val="0040C0"/>
                    </a:solidFill>
                    <a:latin typeface="Arial" panose="020B0604020202020204" pitchFamily="34" charset="0"/>
                    <a:cs typeface="Arial" panose="020B0604020202020204" pitchFamily="34" charset="0"/>
                  </a:rPr>
                  <a:t>pairwise item priorities</a:t>
                </a:r>
                <a:r>
                  <a:rPr lang="en-US" sz="800" u="sng" dirty="0">
                    <a:solidFill>
                      <a:prstClr val="black"/>
                    </a:solidFill>
                    <a:latin typeface="Arial" panose="020B0604020202020204" pitchFamily="34" charset="0"/>
                    <a:cs typeface="Arial" panose="020B0604020202020204" pitchFamily="34" charset="0"/>
                  </a:rPr>
                  <a:t>:</a:t>
                </a:r>
              </a:p>
              <a:p>
                <a:pPr marL="344488" lvl="2" indent="-115888">
                  <a:lnSpc>
                    <a:spcPct val="90000"/>
                  </a:lnSpc>
                  <a:spcBef>
                    <a:spcPts val="400"/>
                  </a:spcBef>
                  <a:spcAft>
                    <a:spcPts val="0"/>
                  </a:spcAft>
                  <a:buSzPct val="100000"/>
                  <a:buFont typeface="Arial" panose="020B0604020202020204" pitchFamily="34" charset="0"/>
                  <a:buChar char="•"/>
                  <a:defRPr/>
                </a:pPr>
                <a:r>
                  <a:rPr lang="en-US" sz="800" b="1" dirty="0">
                    <a:solidFill>
                      <a:prstClr val="black"/>
                    </a:solidFill>
                    <a:latin typeface="Arial" panose="020B0604020202020204" pitchFamily="34" charset="0"/>
                    <a:cs typeface="Arial" panose="020B0604020202020204" pitchFamily="34" charset="0"/>
                  </a:rPr>
                  <a:t>Combining the individual items’ off-loading point priorities</a:t>
                </a:r>
                <a:r>
                  <a:rPr lang="en-US" sz="800" dirty="0">
                    <a:solidFill>
                      <a:prstClr val="black"/>
                    </a:solidFill>
                    <a:latin typeface="Arial" panose="020B0604020202020204" pitchFamily="34" charset="0"/>
                    <a:cs typeface="Arial" panose="020B0604020202020204" pitchFamily="34" charset="0"/>
                  </a:rPr>
                  <a:t> (e.g., addition/multiplication). Observation: Leads to stronger group unity in certain groups over others, even though we want the strength of group unity consistent across all groups regardless of individual item off-loading point priorities.</a:t>
                </a:r>
                <a:endParaRPr kumimoji="0" lang="en-US" sz="8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mc:Choice>
        <mc:Fallback xmlns="">
          <p:sp>
            <p:nvSpPr>
              <p:cNvPr id="2" name="TextBox 1">
                <a:extLst>
                  <a:ext uri="{FF2B5EF4-FFF2-40B4-BE49-F238E27FC236}">
                    <a16:creationId xmlns:a16="http://schemas.microsoft.com/office/drawing/2014/main" id="{9858FB0A-1BDE-8F26-88E6-C94B6EDB14FE}"/>
                  </a:ext>
                </a:extLst>
              </p:cNvPr>
              <p:cNvSpPr txBox="1">
                <a:spLocks noRot="1" noChangeAspect="1" noMove="1" noResize="1" noEditPoints="1" noAdjustHandles="1" noChangeArrowheads="1" noChangeShapeType="1" noTextEdit="1"/>
              </p:cNvSpPr>
              <p:nvPr/>
            </p:nvSpPr>
            <p:spPr>
              <a:xfrm>
                <a:off x="309234" y="1160647"/>
                <a:ext cx="3764045" cy="3375283"/>
              </a:xfrm>
              <a:prstGeom prst="rect">
                <a:avLst/>
              </a:prstGeom>
              <a:blipFill>
                <a:blip r:embed="rId5"/>
                <a:stretch>
                  <a:fillRect/>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DBA2783C-56B2-E871-B8EE-068B1EA45034}"/>
              </a:ext>
            </a:extLst>
          </p:cNvPr>
          <p:cNvPicPr>
            <a:picLocks noChangeAspect="1"/>
          </p:cNvPicPr>
          <p:nvPr/>
        </p:nvPicPr>
        <p:blipFill>
          <a:blip r:embed="rId6"/>
          <a:srcRect r="28059"/>
          <a:stretch/>
        </p:blipFill>
        <p:spPr>
          <a:xfrm>
            <a:off x="7409790" y="4041696"/>
            <a:ext cx="1209263" cy="1005840"/>
          </a:xfrm>
          <a:prstGeom prst="rect">
            <a:avLst/>
          </a:prstGeom>
        </p:spPr>
      </p:pic>
      <p:sp>
        <p:nvSpPr>
          <p:cNvPr id="37" name="TextBox 36">
            <a:extLst>
              <a:ext uri="{FF2B5EF4-FFF2-40B4-BE49-F238E27FC236}">
                <a16:creationId xmlns:a16="http://schemas.microsoft.com/office/drawing/2014/main" id="{120DF298-FF0B-8228-9E55-724F79363C3C}"/>
              </a:ext>
            </a:extLst>
          </p:cNvPr>
          <p:cNvSpPr txBox="1"/>
          <p:nvPr/>
        </p:nvSpPr>
        <p:spPr>
          <a:xfrm rot="19349956">
            <a:off x="6530686" y="1059983"/>
            <a:ext cx="950845" cy="126188"/>
          </a:xfrm>
          <a:prstGeom prst="rect">
            <a:avLst/>
          </a:prstGeom>
          <a:solidFill>
            <a:schemeClr val="bg1"/>
          </a:solidFill>
          <a:ln>
            <a:solidFill>
              <a:schemeClr val="tx1"/>
            </a:solidFill>
          </a:ln>
        </p:spPr>
        <p:txBody>
          <a:bodyPr wrap="square" lIns="9144" tIns="9144" rIns="9144" bIns="9144" rtlCol="0">
            <a:spAutoFit/>
          </a:bodyPr>
          <a:lstStyle/>
          <a:p>
            <a:pPr algn="ctr"/>
            <a:r>
              <a:rPr lang="en-US" sz="700" b="1" dirty="0">
                <a:latin typeface="Arial" panose="020B0604020202020204" pitchFamily="34" charset="0"/>
                <a:cs typeface="Arial" panose="020B0604020202020204" pitchFamily="34" charset="0"/>
              </a:rPr>
              <a:t>Item-level priority</a:t>
            </a:r>
          </a:p>
        </p:txBody>
      </p:sp>
      <p:sp>
        <p:nvSpPr>
          <p:cNvPr id="38" name="TextBox 37">
            <a:extLst>
              <a:ext uri="{FF2B5EF4-FFF2-40B4-BE49-F238E27FC236}">
                <a16:creationId xmlns:a16="http://schemas.microsoft.com/office/drawing/2014/main" id="{7948C30F-9A0F-83D6-9DD5-817476C52026}"/>
              </a:ext>
            </a:extLst>
          </p:cNvPr>
          <p:cNvSpPr txBox="1"/>
          <p:nvPr/>
        </p:nvSpPr>
        <p:spPr>
          <a:xfrm rot="19349956">
            <a:off x="7842079" y="1034378"/>
            <a:ext cx="1018119" cy="126188"/>
          </a:xfrm>
          <a:prstGeom prst="rect">
            <a:avLst/>
          </a:prstGeom>
          <a:solidFill>
            <a:schemeClr val="bg1"/>
          </a:solidFill>
          <a:ln>
            <a:solidFill>
              <a:schemeClr val="tx1"/>
            </a:solidFill>
          </a:ln>
        </p:spPr>
        <p:txBody>
          <a:bodyPr wrap="square" lIns="9144" tIns="9144" rIns="9144" bIns="9144" rtlCol="0">
            <a:spAutoFit/>
          </a:bodyPr>
          <a:lstStyle/>
          <a:p>
            <a:pPr algn="ctr"/>
            <a:r>
              <a:rPr lang="en-US" sz="700" b="1" dirty="0">
                <a:latin typeface="Arial" panose="020B0604020202020204" pitchFamily="34" charset="0"/>
                <a:cs typeface="Arial" panose="020B0604020202020204" pitchFamily="34" charset="0"/>
              </a:rPr>
              <a:t>Group-level priority</a:t>
            </a:r>
          </a:p>
        </p:txBody>
      </p:sp>
      <p:sp>
        <p:nvSpPr>
          <p:cNvPr id="39" name="TextBox 38">
            <a:extLst>
              <a:ext uri="{FF2B5EF4-FFF2-40B4-BE49-F238E27FC236}">
                <a16:creationId xmlns:a16="http://schemas.microsoft.com/office/drawing/2014/main" id="{244514FD-AB11-44F2-5FC5-9DD23FCE1E1E}"/>
              </a:ext>
            </a:extLst>
          </p:cNvPr>
          <p:cNvSpPr txBox="1"/>
          <p:nvPr/>
        </p:nvSpPr>
        <p:spPr>
          <a:xfrm rot="19349956">
            <a:off x="6908533" y="962329"/>
            <a:ext cx="1275381" cy="126188"/>
          </a:xfrm>
          <a:prstGeom prst="rect">
            <a:avLst/>
          </a:prstGeom>
          <a:solidFill>
            <a:schemeClr val="bg1"/>
          </a:solidFill>
          <a:ln>
            <a:solidFill>
              <a:schemeClr val="tx1"/>
            </a:solidFill>
          </a:ln>
        </p:spPr>
        <p:txBody>
          <a:bodyPr wrap="square" lIns="9144" tIns="9144" rIns="9144" bIns="9144" rtlCol="0">
            <a:spAutoFit/>
          </a:bodyPr>
          <a:lstStyle/>
          <a:p>
            <a:pPr algn="ctr"/>
            <a:r>
              <a:rPr lang="en-US" sz="700" b="1" dirty="0">
                <a:latin typeface="Arial" panose="020B0604020202020204" pitchFamily="34" charset="0"/>
                <a:cs typeface="Arial" panose="020B0604020202020204" pitchFamily="34" charset="0"/>
              </a:rPr>
              <a:t>Item-group assignments</a:t>
            </a:r>
          </a:p>
        </p:txBody>
      </p:sp>
      <p:pic>
        <p:nvPicPr>
          <p:cNvPr id="43" name="Picture 42">
            <a:extLst>
              <a:ext uri="{FF2B5EF4-FFF2-40B4-BE49-F238E27FC236}">
                <a16:creationId xmlns:a16="http://schemas.microsoft.com/office/drawing/2014/main" id="{47BE7C6E-2D25-47FF-7355-2605ED59C5D9}"/>
              </a:ext>
            </a:extLst>
          </p:cNvPr>
          <p:cNvPicPr>
            <a:picLocks noChangeAspect="1"/>
          </p:cNvPicPr>
          <p:nvPr/>
        </p:nvPicPr>
        <p:blipFill>
          <a:blip r:embed="rId7"/>
          <a:stretch>
            <a:fillRect/>
          </a:stretch>
        </p:blipFill>
        <p:spPr>
          <a:xfrm>
            <a:off x="7422775" y="1481774"/>
            <a:ext cx="756219" cy="467764"/>
          </a:xfrm>
          <a:prstGeom prst="rect">
            <a:avLst/>
          </a:prstGeom>
        </p:spPr>
      </p:pic>
      <p:sp>
        <p:nvSpPr>
          <p:cNvPr id="44" name="TextBox 43">
            <a:extLst>
              <a:ext uri="{FF2B5EF4-FFF2-40B4-BE49-F238E27FC236}">
                <a16:creationId xmlns:a16="http://schemas.microsoft.com/office/drawing/2014/main" id="{27C2A800-D85C-DC59-1E52-B12752B021A0}"/>
              </a:ext>
            </a:extLst>
          </p:cNvPr>
          <p:cNvSpPr txBox="1"/>
          <p:nvPr/>
        </p:nvSpPr>
        <p:spPr>
          <a:xfrm>
            <a:off x="5188778" y="2481099"/>
            <a:ext cx="950845" cy="200055"/>
          </a:xfrm>
          <a:prstGeom prst="rect">
            <a:avLst/>
          </a:prstGeom>
          <a:noFill/>
          <a:ln>
            <a:solidFill>
              <a:schemeClr val="tx1"/>
            </a:solidFill>
          </a:ln>
        </p:spPr>
        <p:txBody>
          <a:bodyPr wrap="square" rtlCol="0">
            <a:spAutoFit/>
          </a:bodyPr>
          <a:lstStyle/>
          <a:p>
            <a:pPr algn="ctr"/>
            <a:r>
              <a:rPr lang="en-US" sz="700" b="1" u="sng" dirty="0">
                <a:latin typeface="Arial" panose="020B0604020202020204" pitchFamily="34" charset="0"/>
                <a:cs typeface="Arial" panose="020B0604020202020204" pitchFamily="34" charset="0"/>
              </a:rPr>
              <a:t>Priority Matrix</a:t>
            </a:r>
          </a:p>
        </p:txBody>
      </p:sp>
      <p:pic>
        <p:nvPicPr>
          <p:cNvPr id="45" name="Picture 44">
            <a:extLst>
              <a:ext uri="{FF2B5EF4-FFF2-40B4-BE49-F238E27FC236}">
                <a16:creationId xmlns:a16="http://schemas.microsoft.com/office/drawing/2014/main" id="{B0797F86-A4E9-1C61-9B3D-CA9396B2821C}"/>
              </a:ext>
            </a:extLst>
          </p:cNvPr>
          <p:cNvPicPr>
            <a:picLocks noChangeAspect="1"/>
          </p:cNvPicPr>
          <p:nvPr/>
        </p:nvPicPr>
        <p:blipFill>
          <a:blip r:embed="rId8"/>
          <a:stretch>
            <a:fillRect/>
          </a:stretch>
        </p:blipFill>
        <p:spPr>
          <a:xfrm>
            <a:off x="4294632" y="2708586"/>
            <a:ext cx="2739136" cy="841248"/>
          </a:xfrm>
          <a:prstGeom prst="rect">
            <a:avLst/>
          </a:prstGeom>
        </p:spPr>
      </p:pic>
      <p:cxnSp>
        <p:nvCxnSpPr>
          <p:cNvPr id="77" name="Connector: Curved 76">
            <a:extLst>
              <a:ext uri="{FF2B5EF4-FFF2-40B4-BE49-F238E27FC236}">
                <a16:creationId xmlns:a16="http://schemas.microsoft.com/office/drawing/2014/main" id="{315853D6-EB48-DF73-2CF9-098AF3A7871D}"/>
              </a:ext>
            </a:extLst>
          </p:cNvPr>
          <p:cNvCxnSpPr>
            <a:cxnSpLocks/>
            <a:stCxn id="73" idx="1"/>
            <a:endCxn id="44" idx="1"/>
          </p:cNvCxnSpPr>
          <p:nvPr/>
        </p:nvCxnSpPr>
        <p:spPr>
          <a:xfrm rot="10800000" flipV="1">
            <a:off x="5188778" y="1813559"/>
            <a:ext cx="53782" cy="767567"/>
          </a:xfrm>
          <a:prstGeom prst="curvedConnector3">
            <a:avLst>
              <a:gd name="adj1" fmla="val 525049"/>
            </a:avLst>
          </a:prstGeom>
          <a:ln>
            <a:tailEnd type="triangle"/>
          </a:ln>
        </p:spPr>
        <p:style>
          <a:lnRef idx="2">
            <a:schemeClr val="dk1"/>
          </a:lnRef>
          <a:fillRef idx="0">
            <a:schemeClr val="dk1"/>
          </a:fillRef>
          <a:effectRef idx="1">
            <a:schemeClr val="dk1"/>
          </a:effectRef>
          <a:fontRef idx="minor">
            <a:schemeClr val="tx1"/>
          </a:fontRef>
        </p:style>
      </p:cxnSp>
      <p:sp>
        <p:nvSpPr>
          <p:cNvPr id="80" name="Star: 5 Points 79">
            <a:extLst>
              <a:ext uri="{FF2B5EF4-FFF2-40B4-BE49-F238E27FC236}">
                <a16:creationId xmlns:a16="http://schemas.microsoft.com/office/drawing/2014/main" id="{3BAB1A81-635D-F0C0-FB75-AD8176D77B6F}"/>
              </a:ext>
            </a:extLst>
          </p:cNvPr>
          <p:cNvSpPr/>
          <p:nvPr/>
        </p:nvSpPr>
        <p:spPr>
          <a:xfrm>
            <a:off x="7362167" y="3285923"/>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Star: 5 Points 80">
            <a:extLst>
              <a:ext uri="{FF2B5EF4-FFF2-40B4-BE49-F238E27FC236}">
                <a16:creationId xmlns:a16="http://schemas.microsoft.com/office/drawing/2014/main" id="{91C0F461-C816-4248-B856-8A4603520938}"/>
              </a:ext>
            </a:extLst>
          </p:cNvPr>
          <p:cNvSpPr/>
          <p:nvPr/>
        </p:nvSpPr>
        <p:spPr>
          <a:xfrm>
            <a:off x="7358439" y="4955471"/>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FCEEF5BD-DC21-0539-2C7A-E85F249B538B}"/>
              </a:ext>
            </a:extLst>
          </p:cNvPr>
          <p:cNvGrpSpPr/>
          <p:nvPr/>
        </p:nvGrpSpPr>
        <p:grpSpPr>
          <a:xfrm>
            <a:off x="7472274" y="2515444"/>
            <a:ext cx="1052833" cy="200055"/>
            <a:chOff x="6650738" y="3872484"/>
            <a:chExt cx="1052833" cy="200055"/>
          </a:xfrm>
        </p:grpSpPr>
        <p:sp>
          <p:nvSpPr>
            <p:cNvPr id="12" name="TextBox 11">
              <a:extLst>
                <a:ext uri="{FF2B5EF4-FFF2-40B4-BE49-F238E27FC236}">
                  <a16:creationId xmlns:a16="http://schemas.microsoft.com/office/drawing/2014/main" id="{EDBE8EA0-AC17-4AB9-E365-66E5EBA98350}"/>
                </a:ext>
              </a:extLst>
            </p:cNvPr>
            <p:cNvSpPr txBox="1"/>
            <p:nvPr/>
          </p:nvSpPr>
          <p:spPr>
            <a:xfrm>
              <a:off x="6650738" y="3872484"/>
              <a:ext cx="1052833" cy="200055"/>
            </a:xfrm>
            <a:prstGeom prst="rect">
              <a:avLst/>
            </a:prstGeom>
            <a:solidFill>
              <a:schemeClr val="bg1"/>
            </a:solidFill>
            <a:ln>
              <a:solidFill>
                <a:schemeClr val="tx1"/>
              </a:solidFill>
            </a:ln>
          </p:spPr>
          <p:txBody>
            <a:bodyPr wrap="square" rtlCol="0">
              <a:spAutoFit/>
            </a:bodyPr>
            <a:lstStyle/>
            <a:p>
              <a:pPr algn="r"/>
              <a:r>
                <a:rPr lang="en-US" sz="700" b="1" dirty="0">
                  <a:latin typeface="Arial" panose="020B0604020202020204" pitchFamily="34" charset="0"/>
                  <a:cs typeface="Arial" panose="020B0604020202020204" pitchFamily="34" charset="0"/>
                </a:rPr>
                <a:t>Off-loading point</a:t>
              </a:r>
            </a:p>
          </p:txBody>
        </p:sp>
        <p:sp>
          <p:nvSpPr>
            <p:cNvPr id="85" name="Star: 5 Points 84">
              <a:extLst>
                <a:ext uri="{FF2B5EF4-FFF2-40B4-BE49-F238E27FC236}">
                  <a16:creationId xmlns:a16="http://schemas.microsoft.com/office/drawing/2014/main" id="{78DEDA52-E802-369F-6C42-6B4DF3F508EB}"/>
                </a:ext>
              </a:extLst>
            </p:cNvPr>
            <p:cNvSpPr/>
            <p:nvPr/>
          </p:nvSpPr>
          <p:spPr>
            <a:xfrm>
              <a:off x="6708648" y="3901907"/>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7" name="TextBox 86">
            <a:extLst>
              <a:ext uri="{FF2B5EF4-FFF2-40B4-BE49-F238E27FC236}">
                <a16:creationId xmlns:a16="http://schemas.microsoft.com/office/drawing/2014/main" id="{84AFD53D-63FE-3A9D-860E-6C600F34B9EA}"/>
              </a:ext>
            </a:extLst>
          </p:cNvPr>
          <p:cNvSpPr txBox="1"/>
          <p:nvPr/>
        </p:nvSpPr>
        <p:spPr>
          <a:xfrm>
            <a:off x="7494853" y="2710045"/>
            <a:ext cx="1040114" cy="184666"/>
          </a:xfrm>
          <a:prstGeom prst="rect">
            <a:avLst/>
          </a:prstGeom>
          <a:noFill/>
        </p:spPr>
        <p:txBody>
          <a:bodyPr wrap="square" rtlCol="0">
            <a:spAutoFit/>
          </a:bodyPr>
          <a:lstStyle/>
          <a:p>
            <a:pPr algn="ctr"/>
            <a:r>
              <a:rPr lang="en-US" sz="600" b="1" i="1" u="sng" dirty="0">
                <a:latin typeface="Arial" panose="020B0604020202020204" pitchFamily="34" charset="0"/>
                <a:cs typeface="Arial" panose="020B0604020202020204" pitchFamily="34" charset="0"/>
              </a:rPr>
              <a:t>Obj Value: 5898.5</a:t>
            </a:r>
          </a:p>
        </p:txBody>
      </p:sp>
      <p:sp>
        <p:nvSpPr>
          <p:cNvPr id="88" name="TextBox 87">
            <a:extLst>
              <a:ext uri="{FF2B5EF4-FFF2-40B4-BE49-F238E27FC236}">
                <a16:creationId xmlns:a16="http://schemas.microsoft.com/office/drawing/2014/main" id="{3C399556-3EB1-ABDB-3320-682CA55EAF71}"/>
              </a:ext>
            </a:extLst>
          </p:cNvPr>
          <p:cNvSpPr txBox="1"/>
          <p:nvPr/>
        </p:nvSpPr>
        <p:spPr>
          <a:xfrm>
            <a:off x="7494853" y="3908813"/>
            <a:ext cx="1028080" cy="184666"/>
          </a:xfrm>
          <a:prstGeom prst="rect">
            <a:avLst/>
          </a:prstGeom>
          <a:noFill/>
        </p:spPr>
        <p:txBody>
          <a:bodyPr wrap="square" rtlCol="0">
            <a:spAutoFit/>
          </a:bodyPr>
          <a:lstStyle/>
          <a:p>
            <a:pPr algn="ctr"/>
            <a:r>
              <a:rPr lang="en-US" sz="600" b="1" i="1" u="sng" dirty="0">
                <a:latin typeface="Arial" panose="020B0604020202020204" pitchFamily="34" charset="0"/>
                <a:cs typeface="Arial" panose="020B0604020202020204" pitchFamily="34" charset="0"/>
              </a:rPr>
              <a:t>Obj Value: 8082.67</a:t>
            </a:r>
          </a:p>
        </p:txBody>
      </p:sp>
      <p:sp>
        <p:nvSpPr>
          <p:cNvPr id="90" name="TextBox 89">
            <a:extLst>
              <a:ext uri="{FF2B5EF4-FFF2-40B4-BE49-F238E27FC236}">
                <a16:creationId xmlns:a16="http://schemas.microsoft.com/office/drawing/2014/main" id="{38B9B4F0-6F62-82BA-DDDA-9053AB9C1861}"/>
              </a:ext>
            </a:extLst>
          </p:cNvPr>
          <p:cNvSpPr txBox="1"/>
          <p:nvPr/>
        </p:nvSpPr>
        <p:spPr>
          <a:xfrm>
            <a:off x="5269345" y="1334374"/>
            <a:ext cx="464757" cy="126188"/>
          </a:xfrm>
          <a:prstGeom prst="rect">
            <a:avLst/>
          </a:prstGeom>
          <a:solidFill>
            <a:schemeClr val="bg1"/>
          </a:solidFill>
          <a:ln>
            <a:solidFill>
              <a:schemeClr val="tx1"/>
            </a:solidFill>
          </a:ln>
        </p:spPr>
        <p:txBody>
          <a:bodyPr wrap="square" tIns="9144" bIns="9144" rtlCol="0">
            <a:spAutoFit/>
          </a:bodyPr>
          <a:lstStyle/>
          <a:p>
            <a:pPr algn="ctr"/>
            <a:r>
              <a:rPr lang="en-US" sz="700" b="1" u="sng" dirty="0">
                <a:latin typeface="Arial" panose="020B0604020202020204" pitchFamily="34" charset="0"/>
                <a:cs typeface="Arial" panose="020B0604020202020204" pitchFamily="34" charset="0"/>
              </a:rPr>
              <a:t>Inputs</a:t>
            </a:r>
          </a:p>
        </p:txBody>
      </p:sp>
      <p:pic>
        <p:nvPicPr>
          <p:cNvPr id="4" name="Picture 3">
            <a:extLst>
              <a:ext uri="{FF2B5EF4-FFF2-40B4-BE49-F238E27FC236}">
                <a16:creationId xmlns:a16="http://schemas.microsoft.com/office/drawing/2014/main" id="{413F9A20-C526-2DB4-DA6E-BD937BC120D6}"/>
              </a:ext>
            </a:extLst>
          </p:cNvPr>
          <p:cNvPicPr>
            <a:picLocks noChangeAspect="1"/>
          </p:cNvPicPr>
          <p:nvPr/>
        </p:nvPicPr>
        <p:blipFill>
          <a:blip r:embed="rId9"/>
          <a:srcRect r="33379"/>
          <a:stretch/>
        </p:blipFill>
        <p:spPr>
          <a:xfrm>
            <a:off x="5052438" y="4041696"/>
            <a:ext cx="1224816" cy="1005840"/>
          </a:xfrm>
          <a:prstGeom prst="rect">
            <a:avLst/>
          </a:prstGeom>
        </p:spPr>
      </p:pic>
      <p:cxnSp>
        <p:nvCxnSpPr>
          <p:cNvPr id="7" name="Straight Arrow Connector 6">
            <a:extLst>
              <a:ext uri="{FF2B5EF4-FFF2-40B4-BE49-F238E27FC236}">
                <a16:creationId xmlns:a16="http://schemas.microsoft.com/office/drawing/2014/main" id="{A689C565-97E4-F465-1F28-F138E46B651B}"/>
              </a:ext>
            </a:extLst>
          </p:cNvPr>
          <p:cNvCxnSpPr/>
          <p:nvPr/>
        </p:nvCxnSpPr>
        <p:spPr>
          <a:xfrm flipH="1">
            <a:off x="6367141" y="4544616"/>
            <a:ext cx="971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4EAF001-5D44-FF22-3BD6-5CDE73F11FB3}"/>
              </a:ext>
            </a:extLst>
          </p:cNvPr>
          <p:cNvSpPr txBox="1"/>
          <p:nvPr/>
        </p:nvSpPr>
        <p:spPr>
          <a:xfrm>
            <a:off x="6414741" y="4239870"/>
            <a:ext cx="876500" cy="240066"/>
          </a:xfrm>
          <a:prstGeom prst="rect">
            <a:avLst/>
          </a:prstGeom>
          <a:solidFill>
            <a:schemeClr val="bg1"/>
          </a:solidFill>
          <a:ln>
            <a:solidFill>
              <a:schemeClr val="tx1"/>
            </a:solidFill>
          </a:ln>
        </p:spPr>
        <p:txBody>
          <a:bodyPr wrap="square" lIns="45720" tIns="27432" rIns="45720" bIns="27432" rtlCol="0">
            <a:spAutoFit/>
          </a:bodyPr>
          <a:lstStyle>
            <a:defPPr>
              <a:defRPr lang="en-US"/>
            </a:defPPr>
            <a:lvl1pPr algn="ctr">
              <a:defRPr sz="600" b="1" i="1">
                <a:latin typeface="Arial" panose="020B0604020202020204" pitchFamily="34" charset="0"/>
                <a:cs typeface="Arial" panose="020B0604020202020204" pitchFamily="34" charset="0"/>
              </a:defRPr>
            </a:lvl1pPr>
          </a:lstStyle>
          <a:p>
            <a:r>
              <a:rPr lang="en-US" dirty="0"/>
              <a:t>Swap dimensions of items 3 and 4</a:t>
            </a:r>
          </a:p>
        </p:txBody>
      </p:sp>
      <p:sp>
        <p:nvSpPr>
          <p:cNvPr id="10" name="TextBox 9">
            <a:extLst>
              <a:ext uri="{FF2B5EF4-FFF2-40B4-BE49-F238E27FC236}">
                <a16:creationId xmlns:a16="http://schemas.microsoft.com/office/drawing/2014/main" id="{893DFB04-51C3-6EB6-429D-7E9E8714E48C}"/>
              </a:ext>
            </a:extLst>
          </p:cNvPr>
          <p:cNvSpPr txBox="1"/>
          <p:nvPr/>
        </p:nvSpPr>
        <p:spPr>
          <a:xfrm>
            <a:off x="5150806" y="3920804"/>
            <a:ext cx="1028080" cy="184666"/>
          </a:xfrm>
          <a:prstGeom prst="rect">
            <a:avLst/>
          </a:prstGeom>
          <a:noFill/>
        </p:spPr>
        <p:txBody>
          <a:bodyPr wrap="square" rtlCol="0">
            <a:spAutoFit/>
          </a:bodyPr>
          <a:lstStyle/>
          <a:p>
            <a:pPr algn="ctr"/>
            <a:r>
              <a:rPr lang="en-US" sz="600" b="1" i="1" u="sng" dirty="0">
                <a:latin typeface="Arial" panose="020B0604020202020204" pitchFamily="34" charset="0"/>
                <a:cs typeface="Arial" panose="020B0604020202020204" pitchFamily="34" charset="0"/>
              </a:rPr>
              <a:t>Obj Value: 7483.0</a:t>
            </a:r>
          </a:p>
        </p:txBody>
      </p:sp>
      <p:sp>
        <p:nvSpPr>
          <p:cNvPr id="11" name="Google Shape;47;p8">
            <a:extLst>
              <a:ext uri="{FF2B5EF4-FFF2-40B4-BE49-F238E27FC236}">
                <a16:creationId xmlns:a16="http://schemas.microsoft.com/office/drawing/2014/main" id="{204AE539-3067-A952-3847-3798F014F817}"/>
              </a:ext>
            </a:extLst>
          </p:cNvPr>
          <p:cNvSpPr txBox="1">
            <a:spLocks/>
          </p:cNvSpPr>
          <p:nvPr/>
        </p:nvSpPr>
        <p:spPr bwMode="auto">
          <a:xfrm>
            <a:off x="5290994" y="567130"/>
            <a:ext cx="2599060" cy="50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1800" dirty="0"/>
              <a:t>Example</a:t>
            </a:r>
          </a:p>
        </p:txBody>
      </p:sp>
      <p:cxnSp>
        <p:nvCxnSpPr>
          <p:cNvPr id="14" name="Straight Connector 13">
            <a:extLst>
              <a:ext uri="{FF2B5EF4-FFF2-40B4-BE49-F238E27FC236}">
                <a16:creationId xmlns:a16="http://schemas.microsoft.com/office/drawing/2014/main" id="{0CB7F0AC-7B8E-D384-FEEC-C869AED34D6D}"/>
              </a:ext>
            </a:extLst>
          </p:cNvPr>
          <p:cNvCxnSpPr/>
          <p:nvPr/>
        </p:nvCxnSpPr>
        <p:spPr>
          <a:xfrm>
            <a:off x="4073279" y="1097472"/>
            <a:ext cx="0" cy="3950064"/>
          </a:xfrm>
          <a:prstGeom prst="line">
            <a:avLst/>
          </a:prstGeom>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3924EF99-9EF9-146E-F9BC-B4F341AB1724}"/>
              </a:ext>
            </a:extLst>
          </p:cNvPr>
          <p:cNvSpPr txBox="1"/>
          <p:nvPr/>
        </p:nvSpPr>
        <p:spPr>
          <a:xfrm>
            <a:off x="4109488" y="4682419"/>
            <a:ext cx="834666" cy="341632"/>
          </a:xfrm>
          <a:prstGeom prst="rect">
            <a:avLst/>
          </a:prstGeom>
          <a:solidFill>
            <a:schemeClr val="bg1"/>
          </a:solidFill>
          <a:ln>
            <a:solidFill>
              <a:srgbClr val="FF0000"/>
            </a:solidFill>
          </a:ln>
        </p:spPr>
        <p:txBody>
          <a:bodyPr wrap="square" lIns="9144" tIns="9144" rIns="9144" bIns="9144" rtlCol="0">
            <a:spAutoFit/>
          </a:bodyPr>
          <a:lstStyle/>
          <a:p>
            <a:pPr algn="ctr"/>
            <a:r>
              <a:rPr lang="en-US" sz="700" b="1" i="1" dirty="0">
                <a:latin typeface="Arial" panose="020B0604020202020204" pitchFamily="34" charset="0"/>
                <a:cs typeface="Arial" panose="020B0604020202020204" pitchFamily="34" charset="0"/>
              </a:rPr>
              <a:t>*The numbers on the plot represent item numbers.</a:t>
            </a:r>
          </a:p>
        </p:txBody>
      </p:sp>
      <p:sp>
        <p:nvSpPr>
          <p:cNvPr id="16" name="TextBox 15">
            <a:extLst>
              <a:ext uri="{FF2B5EF4-FFF2-40B4-BE49-F238E27FC236}">
                <a16:creationId xmlns:a16="http://schemas.microsoft.com/office/drawing/2014/main" id="{09E0704C-80D3-348B-F398-1E631B0DC4DA}"/>
              </a:ext>
            </a:extLst>
          </p:cNvPr>
          <p:cNvSpPr txBox="1"/>
          <p:nvPr/>
        </p:nvSpPr>
        <p:spPr>
          <a:xfrm>
            <a:off x="8045281" y="4212217"/>
            <a:ext cx="1008304" cy="332399"/>
          </a:xfrm>
          <a:prstGeom prst="rect">
            <a:avLst/>
          </a:prstGeom>
          <a:solidFill>
            <a:schemeClr val="bg1"/>
          </a:solidFill>
          <a:ln>
            <a:solidFill>
              <a:schemeClr val="tx1"/>
            </a:solidFill>
          </a:ln>
        </p:spPr>
        <p:txBody>
          <a:bodyPr wrap="square" lIns="45720" tIns="27432" rIns="45720" bIns="27432" rtlCol="0">
            <a:spAutoFit/>
          </a:bodyPr>
          <a:lstStyle/>
          <a:p>
            <a:pPr algn="ctr"/>
            <a:r>
              <a:rPr lang="en-US" sz="600" b="1" i="1" dirty="0">
                <a:latin typeface="Arial" panose="020B0604020202020204" pitchFamily="34" charset="0"/>
                <a:cs typeface="Arial" panose="020B0604020202020204" pitchFamily="34" charset="0"/>
              </a:rPr>
              <a:t>Highest priority item, but not loaded adjacent to off-loading point</a:t>
            </a:r>
          </a:p>
        </p:txBody>
      </p:sp>
      <p:sp>
        <p:nvSpPr>
          <p:cNvPr id="17" name="Rectangle 16">
            <a:extLst>
              <a:ext uri="{FF2B5EF4-FFF2-40B4-BE49-F238E27FC236}">
                <a16:creationId xmlns:a16="http://schemas.microsoft.com/office/drawing/2014/main" id="{7B45AE8A-EF61-CD7A-3BC5-D275965A7615}"/>
              </a:ext>
            </a:extLst>
          </p:cNvPr>
          <p:cNvSpPr/>
          <p:nvPr/>
        </p:nvSpPr>
        <p:spPr>
          <a:xfrm>
            <a:off x="7764463" y="4821615"/>
            <a:ext cx="414531" cy="22592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615B594-F6F0-CA6A-0786-365F3CB55601}"/>
              </a:ext>
            </a:extLst>
          </p:cNvPr>
          <p:cNvSpPr/>
          <p:nvPr/>
        </p:nvSpPr>
        <p:spPr>
          <a:xfrm>
            <a:off x="5083728" y="4884738"/>
            <a:ext cx="335997" cy="14884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1F8A81C4-4AA7-6FAB-6FBC-C8A86CC4D3BD}"/>
              </a:ext>
            </a:extLst>
          </p:cNvPr>
          <p:cNvSpPr/>
          <p:nvPr/>
        </p:nvSpPr>
        <p:spPr>
          <a:xfrm>
            <a:off x="5016230" y="4955471"/>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806E818D-F366-D07C-3653-BE7C6CD9A7AB}"/>
              </a:ext>
            </a:extLst>
          </p:cNvPr>
          <p:cNvCxnSpPr>
            <a:stCxn id="16" idx="2"/>
            <a:endCxn id="17" idx="3"/>
          </p:cNvCxnSpPr>
          <p:nvPr/>
        </p:nvCxnSpPr>
        <p:spPr>
          <a:xfrm flipH="1">
            <a:off x="8178994" y="4544616"/>
            <a:ext cx="370439" cy="389960"/>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33653EEB-8AE7-3BAB-DD58-5BF07D6D5EAE}"/>
              </a:ext>
            </a:extLst>
          </p:cNvPr>
          <p:cNvCxnSpPr>
            <a:cxnSpLocks/>
            <a:stCxn id="9" idx="1"/>
            <a:endCxn id="18" idx="3"/>
          </p:cNvCxnSpPr>
          <p:nvPr/>
        </p:nvCxnSpPr>
        <p:spPr>
          <a:xfrm flipH="1">
            <a:off x="5419725" y="4359903"/>
            <a:ext cx="995016" cy="599256"/>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p:sp>
        <p:nvSpPr>
          <p:cNvPr id="3" name="Slide Number Placeholder 2">
            <a:extLst>
              <a:ext uri="{FF2B5EF4-FFF2-40B4-BE49-F238E27FC236}">
                <a16:creationId xmlns:a16="http://schemas.microsoft.com/office/drawing/2014/main" id="{8D932C0E-D0BD-7938-B258-9E907580A24F}"/>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spTree>
    <p:extLst>
      <p:ext uri="{BB962C8B-B14F-4D97-AF65-F5344CB8AC3E}">
        <p14:creationId xmlns:p14="http://schemas.microsoft.com/office/powerpoint/2010/main" val="1604260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084279EB-B96B-DA63-147D-EA81AE4FF29A}"/>
            </a:ext>
          </a:extLst>
        </p:cNvPr>
        <p:cNvGrpSpPr/>
        <p:nvPr/>
      </p:nvGrpSpPr>
      <p:grpSpPr>
        <a:xfrm>
          <a:off x="0" y="0"/>
          <a:ext cx="0" cy="0"/>
          <a:chOff x="0" y="0"/>
          <a:chExt cx="0" cy="0"/>
        </a:xfrm>
      </p:grpSpPr>
      <p:sp>
        <p:nvSpPr>
          <p:cNvPr id="5" name="Google Shape;47;p8">
            <a:extLst>
              <a:ext uri="{FF2B5EF4-FFF2-40B4-BE49-F238E27FC236}">
                <a16:creationId xmlns:a16="http://schemas.microsoft.com/office/drawing/2014/main" id="{22ED2756-EB08-59B2-E234-6B6FFB46C429}"/>
              </a:ext>
            </a:extLst>
          </p:cNvPr>
          <p:cNvSpPr txBox="1">
            <a:spLocks/>
          </p:cNvSpPr>
          <p:nvPr/>
        </p:nvSpPr>
        <p:spPr bwMode="auto">
          <a:xfrm>
            <a:off x="792861" y="560933"/>
            <a:ext cx="7558278" cy="50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Generalized Objective Function</a:t>
            </a:r>
          </a:p>
          <a:p>
            <a:pPr>
              <a:spcBef>
                <a:spcPts val="0"/>
              </a:spcBef>
              <a:spcAft>
                <a:spcPts val="0"/>
              </a:spcAft>
            </a:pPr>
            <a:r>
              <a:rPr lang="en-US" sz="1400" i="1" dirty="0"/>
              <a:t>Original Test Problem</a:t>
            </a:r>
          </a:p>
        </p:txBody>
      </p:sp>
      <p:sp>
        <p:nvSpPr>
          <p:cNvPr id="91" name="TextBox 90">
            <a:extLst>
              <a:ext uri="{FF2B5EF4-FFF2-40B4-BE49-F238E27FC236}">
                <a16:creationId xmlns:a16="http://schemas.microsoft.com/office/drawing/2014/main" id="{642F21BB-46AB-FA47-E16E-676003056836}"/>
              </a:ext>
            </a:extLst>
          </p:cNvPr>
          <p:cNvSpPr txBox="1"/>
          <p:nvPr/>
        </p:nvSpPr>
        <p:spPr>
          <a:xfrm>
            <a:off x="5828133" y="1108310"/>
            <a:ext cx="3291483" cy="2283702"/>
          </a:xfrm>
          <a:prstGeom prst="rect">
            <a:avLst/>
          </a:prstGeom>
          <a:noFill/>
        </p:spPr>
        <p:txBody>
          <a:bodyPr wrap="square">
            <a:spAutoFit/>
          </a:bodyPr>
          <a:lstStyle/>
          <a:p>
            <a:pPr marR="0" lvl="0" algn="ctr" defTabSz="457200" rtl="0" eaLnBrk="1" fontAlgn="base" latinLnBrk="0" hangingPunct="1">
              <a:lnSpc>
                <a:spcPct val="90000"/>
              </a:lnSpc>
              <a:spcBef>
                <a:spcPts val="400"/>
              </a:spcBef>
              <a:spcAft>
                <a:spcPts val="0"/>
              </a:spcAft>
              <a:buClrTx/>
              <a:buSzPct val="100000"/>
              <a:tabLst/>
              <a:defRPr/>
            </a:pPr>
            <a:r>
              <a:rPr kumimoji="0" lang="en-US" sz="800" b="1"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Observations</a:t>
            </a:r>
          </a:p>
          <a:p>
            <a:pPr marL="115888" marR="0" lvl="0" indent="-115888" algn="l" defTabSz="457200" rtl="0" eaLnBrk="1" fontAlgn="base" latinLnBrk="0" hangingPunct="1">
              <a:lnSpc>
                <a:spcPct val="90000"/>
              </a:lnSpc>
              <a:spcBef>
                <a:spcPts val="400"/>
              </a:spcBef>
              <a:spcAft>
                <a:spcPts val="0"/>
              </a:spcAft>
              <a:buClr>
                <a:schemeClr val="tx1"/>
              </a:buClr>
              <a:buSzPct val="100000"/>
              <a:buFont typeface="Arial" panose="020B0604020202020204" pitchFamily="34" charset="0"/>
              <a:buChar char="•"/>
              <a:tabLst/>
              <a:defRPr/>
            </a:pPr>
            <a:r>
              <a:rPr lang="en-US" sz="800" b="1" dirty="0">
                <a:latin typeface="Arial" panose="020B0604020202020204" pitchFamily="34" charset="0"/>
                <a:cs typeface="Arial" panose="020B0604020202020204" pitchFamily="34" charset="0"/>
              </a:rPr>
              <a:t>Different off-loading points. </a:t>
            </a:r>
            <a:r>
              <a:rPr lang="en-US" sz="800" dirty="0">
                <a:latin typeface="Arial" panose="020B0604020202020204" pitchFamily="34" charset="0"/>
                <a:cs typeface="Arial" panose="020B0604020202020204" pitchFamily="34" charset="0"/>
              </a:rPr>
              <a:t>The </a:t>
            </a:r>
            <a:r>
              <a:rPr lang="en-US" sz="800" i="1" dirty="0">
                <a:solidFill>
                  <a:srgbClr val="0040C0"/>
                </a:solidFill>
                <a:latin typeface="Arial" panose="020B0604020202020204" pitchFamily="34" charset="0"/>
                <a:cs typeface="Arial" panose="020B0604020202020204" pitchFamily="34" charset="0"/>
              </a:rPr>
              <a:t>center left off-loading point </a:t>
            </a:r>
            <a:r>
              <a:rPr lang="en-US" sz="800" dirty="0">
                <a:latin typeface="Arial" panose="020B0604020202020204" pitchFamily="34" charset="0"/>
                <a:cs typeface="Arial" panose="020B0604020202020204" pitchFamily="34" charset="0"/>
              </a:rPr>
              <a:t>gives better objective values and visually tighter group unity.</a:t>
            </a:r>
          </a:p>
          <a:p>
            <a:pPr marL="115888" marR="0" lvl="0" indent="-115888" algn="l" defTabSz="457200" rtl="0" eaLnBrk="1" fontAlgn="base" latinLnBrk="0" hangingPunct="1">
              <a:lnSpc>
                <a:spcPct val="90000"/>
              </a:lnSpc>
              <a:spcBef>
                <a:spcPts val="400"/>
              </a:spcBef>
              <a:spcAft>
                <a:spcPts val="0"/>
              </a:spcAft>
              <a:buClr>
                <a:schemeClr val="tx1"/>
              </a:buClr>
              <a:buSzPct val="100000"/>
              <a:buFont typeface="Arial" panose="020B0604020202020204" pitchFamily="34" charset="0"/>
              <a:buChar char="•"/>
              <a:tabLst/>
              <a:defRPr/>
            </a:pPr>
            <a:r>
              <a:rPr lang="en-US" sz="800" b="1" dirty="0">
                <a:latin typeface="Arial" panose="020B0604020202020204" pitchFamily="34" charset="0"/>
                <a:cs typeface="Arial" panose="020B0604020202020204" pitchFamily="34" charset="0"/>
              </a:rPr>
              <a:t>Dense packing. </a:t>
            </a:r>
            <a:r>
              <a:rPr lang="en-US" sz="800" dirty="0">
                <a:latin typeface="Arial" panose="020B0604020202020204" pitchFamily="34" charset="0"/>
                <a:cs typeface="Arial" panose="020B0604020202020204" pitchFamily="34" charset="0"/>
              </a:rPr>
              <a:t>Longer run times give successively denser packings focused on the off-loading point.</a:t>
            </a:r>
          </a:p>
          <a:p>
            <a:pPr marL="115888" marR="0" lvl="0" indent="-115888" algn="l" defTabSz="457200" rtl="0" eaLnBrk="1" fontAlgn="base" latinLnBrk="0" hangingPunct="1">
              <a:lnSpc>
                <a:spcPct val="90000"/>
              </a:lnSpc>
              <a:spcBef>
                <a:spcPts val="400"/>
              </a:spcBef>
              <a:spcAft>
                <a:spcPts val="0"/>
              </a:spcAft>
              <a:buClr>
                <a:schemeClr val="tx1"/>
              </a:buClr>
              <a:buSzPct val="100000"/>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Sacrifices with group unity to maintain denser packing. </a:t>
            </a:r>
            <a:r>
              <a:rPr lang="en-US" sz="800" dirty="0">
                <a:solidFill>
                  <a:prstClr val="black"/>
                </a:solidFill>
                <a:latin typeface="Arial" panose="020B0604020202020204" pitchFamily="34" charset="0"/>
                <a:cs typeface="Arial" panose="020B0604020202020204" pitchFamily="34" charset="0"/>
              </a:rPr>
              <a:t>Item 7 (prioritization level) is a good example where it is consistently loaded away from its group but closer to the off-loading point. </a:t>
            </a:r>
          </a:p>
          <a:p>
            <a:pPr marL="115888" marR="0" lvl="0" indent="-115888" algn="l" defTabSz="457200" rtl="0" eaLnBrk="1" fontAlgn="base" latinLnBrk="0" hangingPunct="1">
              <a:lnSpc>
                <a:spcPct val="90000"/>
              </a:lnSpc>
              <a:spcBef>
                <a:spcPts val="400"/>
              </a:spcBef>
              <a:spcAft>
                <a:spcPts val="0"/>
              </a:spcAft>
              <a:buClr>
                <a:schemeClr val="tx1"/>
              </a:buClr>
              <a:buSzPct val="100000"/>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 generalized objective seems to work well</a:t>
            </a:r>
            <a:r>
              <a:rPr lang="en-US" sz="800" b="1" dirty="0">
                <a:solidFill>
                  <a:prstClr val="black"/>
                </a:solidFill>
                <a:latin typeface="Arial" panose="020B0604020202020204" pitchFamily="34" charset="0"/>
                <a:cs typeface="Arial" panose="020B0604020202020204" pitchFamily="34" charset="0"/>
              </a:rPr>
              <a:t> and directly addresses item-level prioritization, group-level prioritization, and group unity.</a:t>
            </a:r>
          </a:p>
          <a:p>
            <a:pPr marL="344488" lvl="1" indent="-115888">
              <a:lnSpc>
                <a:spcPct val="90000"/>
              </a:lnSpc>
              <a:spcBef>
                <a:spcPts val="400"/>
              </a:spcBef>
              <a:spcAft>
                <a:spcPts val="0"/>
              </a:spcAft>
              <a:buClr>
                <a:schemeClr val="tx1"/>
              </a:buClr>
              <a:buSzPct val="100000"/>
              <a:buFont typeface="Arial" panose="020B0604020202020204" pitchFamily="34" charset="0"/>
              <a:buChar char="•"/>
              <a:defRPr/>
            </a:pPr>
            <a:r>
              <a:rPr kumimoji="0" lang="en-US"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Balancing </a:t>
            </a:r>
            <a:r>
              <a:rPr lang="en-US" sz="800" b="1" dirty="0">
                <a:solidFill>
                  <a:prstClr val="black"/>
                </a:solidFill>
                <a:latin typeface="Arial" panose="020B0604020202020204" pitchFamily="34" charset="0"/>
                <a:cs typeface="Arial" panose="020B0604020202020204" pitchFamily="34" charset="0"/>
              </a:rPr>
              <a:t>priorities. </a:t>
            </a:r>
            <a:r>
              <a:rPr lang="en-US" sz="800" dirty="0">
                <a:solidFill>
                  <a:prstClr val="black"/>
                </a:solidFill>
                <a:latin typeface="Arial" panose="020B0604020202020204" pitchFamily="34" charset="0"/>
                <a:cs typeface="Arial" panose="020B0604020202020204" pitchFamily="34" charset="0"/>
              </a:rPr>
              <a:t>Scaling pairwise prioritization weights between 0 and 1, while assigning item-level prioritization weights as integers seems to work relatively well. This balance could be explored in more detail.</a:t>
            </a:r>
            <a:endParaRPr lang="en-US" sz="800" b="1" dirty="0">
              <a:solidFill>
                <a:prstClr val="black"/>
              </a:solidFill>
              <a:latin typeface="Arial" panose="020B0604020202020204" pitchFamily="34" charset="0"/>
              <a:cs typeface="Arial" panose="020B0604020202020204" pitchFamily="34" charset="0"/>
            </a:endParaRPr>
          </a:p>
          <a:p>
            <a:pPr marL="115888" marR="0" lvl="0" indent="-115888" algn="l" defTabSz="457200" rtl="0" eaLnBrk="1" fontAlgn="base" latinLnBrk="0" hangingPunct="1">
              <a:lnSpc>
                <a:spcPct val="90000"/>
              </a:lnSpc>
              <a:spcBef>
                <a:spcPts val="400"/>
              </a:spcBef>
              <a:spcAft>
                <a:spcPts val="0"/>
              </a:spcAft>
              <a:buClr>
                <a:schemeClr val="tx1"/>
              </a:buClr>
              <a:buSzPct val="100000"/>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This</a:t>
            </a:r>
            <a:r>
              <a:rPr lang="en-US" sz="800" b="1" dirty="0">
                <a:solidFill>
                  <a:prstClr val="black"/>
                </a:solidFill>
                <a:latin typeface="Arial" panose="020B0604020202020204" pitchFamily="34" charset="0"/>
                <a:cs typeface="Arial" panose="020B0604020202020204" pitchFamily="34" charset="0"/>
              </a:rPr>
              <a:t> problem may still benefit from </a:t>
            </a:r>
            <a:r>
              <a:rPr lang="en-US" sz="800" b="1" i="1" dirty="0">
                <a:solidFill>
                  <a:srgbClr val="0040C0"/>
                </a:solidFill>
                <a:latin typeface="Arial" panose="020B0604020202020204" pitchFamily="34" charset="0"/>
                <a:cs typeface="Arial" panose="020B0604020202020204" pitchFamily="34" charset="0"/>
              </a:rPr>
              <a:t>warm starting </a:t>
            </a:r>
            <a:r>
              <a:rPr lang="en-US" sz="800" b="1" dirty="0">
                <a:solidFill>
                  <a:prstClr val="black"/>
                </a:solidFill>
                <a:latin typeface="Arial" panose="020B0604020202020204" pitchFamily="34" charset="0"/>
                <a:cs typeface="Arial" panose="020B0604020202020204" pitchFamily="34" charset="0"/>
              </a:rPr>
              <a:t>through an iterative group solve or heuristic solution.</a:t>
            </a: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pic>
        <p:nvPicPr>
          <p:cNvPr id="93" name="Picture 92">
            <a:extLst>
              <a:ext uri="{FF2B5EF4-FFF2-40B4-BE49-F238E27FC236}">
                <a16:creationId xmlns:a16="http://schemas.microsoft.com/office/drawing/2014/main" id="{2A1A3AAD-A64D-997F-DC6B-90E53399A16B}"/>
              </a:ext>
            </a:extLst>
          </p:cNvPr>
          <p:cNvPicPr>
            <a:picLocks noChangeAspect="1"/>
          </p:cNvPicPr>
          <p:nvPr/>
        </p:nvPicPr>
        <p:blipFill>
          <a:blip r:embed="rId3"/>
          <a:stretch>
            <a:fillRect/>
          </a:stretch>
        </p:blipFill>
        <p:spPr>
          <a:xfrm>
            <a:off x="3185994" y="2411147"/>
            <a:ext cx="2199822" cy="794530"/>
          </a:xfrm>
          <a:prstGeom prst="rect">
            <a:avLst/>
          </a:prstGeom>
        </p:spPr>
      </p:pic>
      <p:sp>
        <p:nvSpPr>
          <p:cNvPr id="94" name="Star: 5 Points 93">
            <a:extLst>
              <a:ext uri="{FF2B5EF4-FFF2-40B4-BE49-F238E27FC236}">
                <a16:creationId xmlns:a16="http://schemas.microsoft.com/office/drawing/2014/main" id="{3ADE7B04-0F30-DE4F-4170-913A90857F54}"/>
              </a:ext>
            </a:extLst>
          </p:cNvPr>
          <p:cNvSpPr/>
          <p:nvPr/>
        </p:nvSpPr>
        <p:spPr>
          <a:xfrm>
            <a:off x="3121640" y="3117609"/>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5" name="TextBox 94">
            <a:extLst>
              <a:ext uri="{FF2B5EF4-FFF2-40B4-BE49-F238E27FC236}">
                <a16:creationId xmlns:a16="http://schemas.microsoft.com/office/drawing/2014/main" id="{61A578B8-8C2E-AC31-0688-E2B1BCDAADCA}"/>
              </a:ext>
            </a:extLst>
          </p:cNvPr>
          <p:cNvSpPr txBox="1"/>
          <p:nvPr/>
        </p:nvSpPr>
        <p:spPr>
          <a:xfrm>
            <a:off x="3641770" y="2249374"/>
            <a:ext cx="1744046" cy="184666"/>
          </a:xfrm>
          <a:prstGeom prst="rect">
            <a:avLst/>
          </a:prstGeom>
          <a:noFill/>
        </p:spPr>
        <p:txBody>
          <a:bodyPr wrap="square" rtlCol="0">
            <a:spAutoFit/>
          </a:bodyPr>
          <a:lstStyle/>
          <a:p>
            <a:r>
              <a:rPr lang="en-US" sz="600" b="1" i="1" u="sng" dirty="0">
                <a:latin typeface="Arial" panose="020B0604020202020204" pitchFamily="34" charset="0"/>
                <a:cs typeface="Arial" panose="020B0604020202020204" pitchFamily="34" charset="0"/>
              </a:rPr>
              <a:t>Obj Value: 2.80E5, 30 second run time</a:t>
            </a:r>
          </a:p>
        </p:txBody>
      </p:sp>
      <p:pic>
        <p:nvPicPr>
          <p:cNvPr id="97" name="Picture 96">
            <a:extLst>
              <a:ext uri="{FF2B5EF4-FFF2-40B4-BE49-F238E27FC236}">
                <a16:creationId xmlns:a16="http://schemas.microsoft.com/office/drawing/2014/main" id="{8147CC91-AEA2-4089-D995-68A773E8734D}"/>
              </a:ext>
            </a:extLst>
          </p:cNvPr>
          <p:cNvPicPr>
            <a:picLocks noChangeAspect="1"/>
          </p:cNvPicPr>
          <p:nvPr/>
        </p:nvPicPr>
        <p:blipFill>
          <a:blip r:embed="rId4"/>
          <a:stretch>
            <a:fillRect/>
          </a:stretch>
        </p:blipFill>
        <p:spPr>
          <a:xfrm>
            <a:off x="3170754" y="1471387"/>
            <a:ext cx="2657380" cy="794530"/>
          </a:xfrm>
          <a:prstGeom prst="rect">
            <a:avLst/>
          </a:prstGeom>
        </p:spPr>
      </p:pic>
      <p:sp>
        <p:nvSpPr>
          <p:cNvPr id="99" name="TextBox 98">
            <a:extLst>
              <a:ext uri="{FF2B5EF4-FFF2-40B4-BE49-F238E27FC236}">
                <a16:creationId xmlns:a16="http://schemas.microsoft.com/office/drawing/2014/main" id="{3F14BB7A-2FB5-B89B-AEE5-7F41CFC4C6C2}"/>
              </a:ext>
            </a:extLst>
          </p:cNvPr>
          <p:cNvSpPr txBox="1"/>
          <p:nvPr/>
        </p:nvSpPr>
        <p:spPr>
          <a:xfrm>
            <a:off x="3641770" y="1316543"/>
            <a:ext cx="1795862" cy="184666"/>
          </a:xfrm>
          <a:prstGeom prst="rect">
            <a:avLst/>
          </a:prstGeom>
          <a:noFill/>
        </p:spPr>
        <p:txBody>
          <a:bodyPr wrap="square" rtlCol="0">
            <a:spAutoFit/>
          </a:bodyPr>
          <a:lstStyle/>
          <a:p>
            <a:r>
              <a:rPr lang="en-US" sz="600" b="1" i="1" u="sng" dirty="0">
                <a:latin typeface="Arial" panose="020B0604020202020204" pitchFamily="34" charset="0"/>
                <a:cs typeface="Arial" panose="020B0604020202020204" pitchFamily="34" charset="0"/>
              </a:rPr>
              <a:t>Obj Value: 3.58E, 5 second run time</a:t>
            </a:r>
          </a:p>
        </p:txBody>
      </p:sp>
      <p:sp>
        <p:nvSpPr>
          <p:cNvPr id="100" name="TextBox 99">
            <a:extLst>
              <a:ext uri="{FF2B5EF4-FFF2-40B4-BE49-F238E27FC236}">
                <a16:creationId xmlns:a16="http://schemas.microsoft.com/office/drawing/2014/main" id="{AEC9879B-CEA4-5D44-B91F-5E9A50A496F9}"/>
              </a:ext>
            </a:extLst>
          </p:cNvPr>
          <p:cNvSpPr txBox="1"/>
          <p:nvPr/>
        </p:nvSpPr>
        <p:spPr>
          <a:xfrm>
            <a:off x="3641770" y="3191287"/>
            <a:ext cx="1639017" cy="184666"/>
          </a:xfrm>
          <a:prstGeom prst="rect">
            <a:avLst/>
          </a:prstGeom>
          <a:noFill/>
        </p:spPr>
        <p:txBody>
          <a:bodyPr wrap="square" rtlCol="0">
            <a:spAutoFit/>
          </a:bodyPr>
          <a:lstStyle/>
          <a:p>
            <a:r>
              <a:rPr lang="en-US" sz="600" b="1" i="1" u="sng" dirty="0">
                <a:latin typeface="Arial" panose="020B0604020202020204" pitchFamily="34" charset="0"/>
                <a:cs typeface="Arial" panose="020B0604020202020204" pitchFamily="34" charset="0"/>
              </a:rPr>
              <a:t>Obj Value: 2.74E5, 300 second run time</a:t>
            </a:r>
          </a:p>
        </p:txBody>
      </p:sp>
      <p:pic>
        <p:nvPicPr>
          <p:cNvPr id="102" name="Picture 101">
            <a:extLst>
              <a:ext uri="{FF2B5EF4-FFF2-40B4-BE49-F238E27FC236}">
                <a16:creationId xmlns:a16="http://schemas.microsoft.com/office/drawing/2014/main" id="{45FC0227-78F7-4490-0E8C-3DE898E89515}"/>
              </a:ext>
            </a:extLst>
          </p:cNvPr>
          <p:cNvPicPr>
            <a:picLocks noChangeAspect="1"/>
          </p:cNvPicPr>
          <p:nvPr/>
        </p:nvPicPr>
        <p:blipFill>
          <a:blip r:embed="rId5"/>
          <a:srcRect r="46505"/>
          <a:stretch/>
        </p:blipFill>
        <p:spPr>
          <a:xfrm>
            <a:off x="3164658" y="3337097"/>
            <a:ext cx="2199822" cy="794530"/>
          </a:xfrm>
          <a:prstGeom prst="rect">
            <a:avLst/>
          </a:prstGeom>
        </p:spPr>
      </p:pic>
      <p:sp>
        <p:nvSpPr>
          <p:cNvPr id="103" name="TextBox 102">
            <a:extLst>
              <a:ext uri="{FF2B5EF4-FFF2-40B4-BE49-F238E27FC236}">
                <a16:creationId xmlns:a16="http://schemas.microsoft.com/office/drawing/2014/main" id="{230D373F-E564-7E8C-101B-469970039CEF}"/>
              </a:ext>
            </a:extLst>
          </p:cNvPr>
          <p:cNvSpPr txBox="1"/>
          <p:nvPr/>
        </p:nvSpPr>
        <p:spPr>
          <a:xfrm>
            <a:off x="1038778" y="1322886"/>
            <a:ext cx="1820246" cy="184666"/>
          </a:xfrm>
          <a:prstGeom prst="rect">
            <a:avLst/>
          </a:prstGeom>
          <a:noFill/>
        </p:spPr>
        <p:txBody>
          <a:bodyPr wrap="square" rtlCol="0">
            <a:spAutoFit/>
          </a:bodyPr>
          <a:lstStyle/>
          <a:p>
            <a:r>
              <a:rPr lang="en-US" sz="600" b="1" i="1" u="sng" dirty="0">
                <a:latin typeface="Arial" panose="020B0604020202020204" pitchFamily="34" charset="0"/>
                <a:cs typeface="Arial" panose="020B0604020202020204" pitchFamily="34" charset="0"/>
              </a:rPr>
              <a:t>Obj Value: 2.74E5, 5 second run time</a:t>
            </a:r>
          </a:p>
        </p:txBody>
      </p:sp>
      <p:pic>
        <p:nvPicPr>
          <p:cNvPr id="105" name="Picture 104">
            <a:extLst>
              <a:ext uri="{FF2B5EF4-FFF2-40B4-BE49-F238E27FC236}">
                <a16:creationId xmlns:a16="http://schemas.microsoft.com/office/drawing/2014/main" id="{5AAE3B42-0C65-9C72-F9DB-36227D8DB9A1}"/>
              </a:ext>
            </a:extLst>
          </p:cNvPr>
          <p:cNvPicPr>
            <a:picLocks noChangeAspect="1"/>
          </p:cNvPicPr>
          <p:nvPr/>
        </p:nvPicPr>
        <p:blipFill>
          <a:blip r:embed="rId6"/>
          <a:srcRect t="3467"/>
          <a:stretch/>
        </p:blipFill>
        <p:spPr>
          <a:xfrm>
            <a:off x="680782" y="1501209"/>
            <a:ext cx="2377735" cy="794530"/>
          </a:xfrm>
          <a:prstGeom prst="rect">
            <a:avLst/>
          </a:prstGeom>
        </p:spPr>
      </p:pic>
      <p:sp>
        <p:nvSpPr>
          <p:cNvPr id="106" name="Star: 5 Points 105">
            <a:extLst>
              <a:ext uri="{FF2B5EF4-FFF2-40B4-BE49-F238E27FC236}">
                <a16:creationId xmlns:a16="http://schemas.microsoft.com/office/drawing/2014/main" id="{E4FA7521-121D-1AB5-F128-DB936D10CDFF}"/>
              </a:ext>
            </a:extLst>
          </p:cNvPr>
          <p:cNvSpPr/>
          <p:nvPr/>
        </p:nvSpPr>
        <p:spPr>
          <a:xfrm>
            <a:off x="629411" y="1825599"/>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C3697B44-3841-A2DB-CEB1-6DDA8C322C20}"/>
              </a:ext>
            </a:extLst>
          </p:cNvPr>
          <p:cNvSpPr txBox="1"/>
          <p:nvPr/>
        </p:nvSpPr>
        <p:spPr>
          <a:xfrm>
            <a:off x="1038777" y="2282902"/>
            <a:ext cx="1862450" cy="184666"/>
          </a:xfrm>
          <a:prstGeom prst="rect">
            <a:avLst/>
          </a:prstGeom>
          <a:noFill/>
        </p:spPr>
        <p:txBody>
          <a:bodyPr wrap="square" rtlCol="0">
            <a:spAutoFit/>
          </a:bodyPr>
          <a:lstStyle/>
          <a:p>
            <a:r>
              <a:rPr lang="en-US" sz="600" b="1" i="1" u="sng" dirty="0">
                <a:latin typeface="Arial" panose="020B0604020202020204" pitchFamily="34" charset="0"/>
                <a:cs typeface="Arial" panose="020B0604020202020204" pitchFamily="34" charset="0"/>
              </a:rPr>
              <a:t>Obj Value: 2.17E5, 30 second run time</a:t>
            </a:r>
          </a:p>
        </p:txBody>
      </p:sp>
      <p:pic>
        <p:nvPicPr>
          <p:cNvPr id="109" name="Picture 108">
            <a:extLst>
              <a:ext uri="{FF2B5EF4-FFF2-40B4-BE49-F238E27FC236}">
                <a16:creationId xmlns:a16="http://schemas.microsoft.com/office/drawing/2014/main" id="{3299CF34-E570-42F3-6980-7520E6E86506}"/>
              </a:ext>
            </a:extLst>
          </p:cNvPr>
          <p:cNvPicPr>
            <a:picLocks noChangeAspect="1"/>
          </p:cNvPicPr>
          <p:nvPr/>
        </p:nvPicPr>
        <p:blipFill>
          <a:blip r:embed="rId7"/>
          <a:srcRect t="2191"/>
          <a:stretch/>
        </p:blipFill>
        <p:spPr>
          <a:xfrm>
            <a:off x="677994" y="2444342"/>
            <a:ext cx="2223233" cy="794530"/>
          </a:xfrm>
          <a:prstGeom prst="rect">
            <a:avLst/>
          </a:prstGeom>
        </p:spPr>
      </p:pic>
      <p:sp>
        <p:nvSpPr>
          <p:cNvPr id="111" name="TextBox 110">
            <a:extLst>
              <a:ext uri="{FF2B5EF4-FFF2-40B4-BE49-F238E27FC236}">
                <a16:creationId xmlns:a16="http://schemas.microsoft.com/office/drawing/2014/main" id="{6995AB55-919B-4DF3-737D-BDA1956E7C2F}"/>
              </a:ext>
            </a:extLst>
          </p:cNvPr>
          <p:cNvSpPr txBox="1"/>
          <p:nvPr/>
        </p:nvSpPr>
        <p:spPr>
          <a:xfrm>
            <a:off x="1038778" y="3227863"/>
            <a:ext cx="1779315" cy="184666"/>
          </a:xfrm>
          <a:prstGeom prst="rect">
            <a:avLst/>
          </a:prstGeom>
          <a:noFill/>
        </p:spPr>
        <p:txBody>
          <a:bodyPr wrap="square" rtlCol="0">
            <a:spAutoFit/>
          </a:bodyPr>
          <a:lstStyle/>
          <a:p>
            <a:r>
              <a:rPr lang="en-US" sz="600" b="1" i="1" u="sng" dirty="0">
                <a:latin typeface="Arial" panose="020B0604020202020204" pitchFamily="34" charset="0"/>
                <a:cs typeface="Arial" panose="020B0604020202020204" pitchFamily="34" charset="0"/>
              </a:rPr>
              <a:t>Obj Value: 2.03E5, 300 second run time</a:t>
            </a:r>
          </a:p>
        </p:txBody>
      </p:sp>
      <p:pic>
        <p:nvPicPr>
          <p:cNvPr id="113" name="Picture 112">
            <a:extLst>
              <a:ext uri="{FF2B5EF4-FFF2-40B4-BE49-F238E27FC236}">
                <a16:creationId xmlns:a16="http://schemas.microsoft.com/office/drawing/2014/main" id="{E053D33A-2A32-6909-2777-C4949A03FDCF}"/>
              </a:ext>
            </a:extLst>
          </p:cNvPr>
          <p:cNvPicPr>
            <a:picLocks noChangeAspect="1"/>
          </p:cNvPicPr>
          <p:nvPr/>
        </p:nvPicPr>
        <p:blipFill>
          <a:blip r:embed="rId8"/>
          <a:srcRect l="776" t="1596"/>
          <a:stretch/>
        </p:blipFill>
        <p:spPr>
          <a:xfrm>
            <a:off x="697992" y="3401939"/>
            <a:ext cx="2069206" cy="794530"/>
          </a:xfrm>
          <a:prstGeom prst="rect">
            <a:avLst/>
          </a:prstGeom>
        </p:spPr>
      </p:pic>
      <p:sp>
        <p:nvSpPr>
          <p:cNvPr id="114" name="Star: 5 Points 113">
            <a:extLst>
              <a:ext uri="{FF2B5EF4-FFF2-40B4-BE49-F238E27FC236}">
                <a16:creationId xmlns:a16="http://schemas.microsoft.com/office/drawing/2014/main" id="{7B9F6586-5105-BCCF-3B5A-82FDF8712446}"/>
              </a:ext>
            </a:extLst>
          </p:cNvPr>
          <p:cNvSpPr/>
          <p:nvPr/>
        </p:nvSpPr>
        <p:spPr>
          <a:xfrm>
            <a:off x="626363" y="2777322"/>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5" name="Star: 5 Points 114">
            <a:extLst>
              <a:ext uri="{FF2B5EF4-FFF2-40B4-BE49-F238E27FC236}">
                <a16:creationId xmlns:a16="http://schemas.microsoft.com/office/drawing/2014/main" id="{EBBD7AFB-913D-9C0D-3CF0-BF7780A98365}"/>
              </a:ext>
            </a:extLst>
          </p:cNvPr>
          <p:cNvSpPr/>
          <p:nvPr/>
        </p:nvSpPr>
        <p:spPr>
          <a:xfrm>
            <a:off x="647097" y="3753807"/>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6" name="Star: 5 Points 115">
            <a:extLst>
              <a:ext uri="{FF2B5EF4-FFF2-40B4-BE49-F238E27FC236}">
                <a16:creationId xmlns:a16="http://schemas.microsoft.com/office/drawing/2014/main" id="{94E2B917-0FA9-BA75-64D3-079E450AF3C5}"/>
              </a:ext>
            </a:extLst>
          </p:cNvPr>
          <p:cNvSpPr/>
          <p:nvPr/>
        </p:nvSpPr>
        <p:spPr>
          <a:xfrm>
            <a:off x="3121640" y="2184547"/>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7" name="Star: 5 Points 116">
            <a:extLst>
              <a:ext uri="{FF2B5EF4-FFF2-40B4-BE49-F238E27FC236}">
                <a16:creationId xmlns:a16="http://schemas.microsoft.com/office/drawing/2014/main" id="{F33AE4B5-1249-7CDD-D355-FAE793C67528}"/>
              </a:ext>
            </a:extLst>
          </p:cNvPr>
          <p:cNvSpPr/>
          <p:nvPr/>
        </p:nvSpPr>
        <p:spPr>
          <a:xfrm>
            <a:off x="3111549" y="4038688"/>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TextBox 117">
            <a:extLst>
              <a:ext uri="{FF2B5EF4-FFF2-40B4-BE49-F238E27FC236}">
                <a16:creationId xmlns:a16="http://schemas.microsoft.com/office/drawing/2014/main" id="{C0961745-90AA-249D-5A00-ADC3790B683B}"/>
              </a:ext>
            </a:extLst>
          </p:cNvPr>
          <p:cNvSpPr txBox="1"/>
          <p:nvPr/>
        </p:nvSpPr>
        <p:spPr>
          <a:xfrm>
            <a:off x="1112221" y="1116488"/>
            <a:ext cx="1514856" cy="200055"/>
          </a:xfrm>
          <a:prstGeom prst="rect">
            <a:avLst/>
          </a:prstGeom>
          <a:noFill/>
          <a:ln>
            <a:solidFill>
              <a:schemeClr val="tx1"/>
            </a:solidFill>
          </a:ln>
        </p:spPr>
        <p:txBody>
          <a:bodyPr wrap="square" rtlCol="0">
            <a:spAutoFit/>
          </a:bodyPr>
          <a:lstStyle/>
          <a:p>
            <a:pPr algn="ctr"/>
            <a:r>
              <a:rPr lang="en-US" sz="700" b="1" u="sng" dirty="0">
                <a:latin typeface="Arial" panose="020B0604020202020204" pitchFamily="34" charset="0"/>
                <a:cs typeface="Arial" panose="020B0604020202020204" pitchFamily="34" charset="0"/>
              </a:rPr>
              <a:t>Center Left Off-loading Point</a:t>
            </a:r>
          </a:p>
        </p:txBody>
      </p:sp>
      <p:sp>
        <p:nvSpPr>
          <p:cNvPr id="119" name="TextBox 118">
            <a:extLst>
              <a:ext uri="{FF2B5EF4-FFF2-40B4-BE49-F238E27FC236}">
                <a16:creationId xmlns:a16="http://schemas.microsoft.com/office/drawing/2014/main" id="{3711ECA4-3CEB-B672-6023-FA95536997DE}"/>
              </a:ext>
            </a:extLst>
          </p:cNvPr>
          <p:cNvSpPr txBox="1"/>
          <p:nvPr/>
        </p:nvSpPr>
        <p:spPr>
          <a:xfrm>
            <a:off x="3703850" y="1116488"/>
            <a:ext cx="1514856" cy="200055"/>
          </a:xfrm>
          <a:prstGeom prst="rect">
            <a:avLst/>
          </a:prstGeom>
          <a:noFill/>
          <a:ln>
            <a:solidFill>
              <a:schemeClr val="tx1"/>
            </a:solidFill>
          </a:ln>
        </p:spPr>
        <p:txBody>
          <a:bodyPr wrap="square" rtlCol="0">
            <a:spAutoFit/>
          </a:bodyPr>
          <a:lstStyle/>
          <a:p>
            <a:pPr algn="ctr"/>
            <a:r>
              <a:rPr lang="en-US" sz="700" b="1" u="sng" dirty="0">
                <a:latin typeface="Arial" panose="020B0604020202020204" pitchFamily="34" charset="0"/>
                <a:cs typeface="Arial" panose="020B0604020202020204" pitchFamily="34" charset="0"/>
              </a:rPr>
              <a:t>Bottom Left Off-loading Point</a:t>
            </a:r>
          </a:p>
        </p:txBody>
      </p:sp>
      <p:sp>
        <p:nvSpPr>
          <p:cNvPr id="120" name="Arrow: Down 119">
            <a:extLst>
              <a:ext uri="{FF2B5EF4-FFF2-40B4-BE49-F238E27FC236}">
                <a16:creationId xmlns:a16="http://schemas.microsoft.com/office/drawing/2014/main" id="{A0A33330-77F7-D411-F2CE-4540A5E875F7}"/>
              </a:ext>
            </a:extLst>
          </p:cNvPr>
          <p:cNvSpPr/>
          <p:nvPr/>
        </p:nvSpPr>
        <p:spPr>
          <a:xfrm>
            <a:off x="24383" y="1507551"/>
            <a:ext cx="568579" cy="2688917"/>
          </a:xfrm>
          <a:prstGeom prst="downArrow">
            <a:avLst/>
          </a:prstGeom>
        </p:spPr>
        <p:style>
          <a:lnRef idx="1">
            <a:schemeClr val="accent2"/>
          </a:lnRef>
          <a:fillRef idx="3">
            <a:schemeClr val="accent2"/>
          </a:fillRef>
          <a:effectRef idx="2">
            <a:schemeClr val="accent2"/>
          </a:effectRef>
          <a:fontRef idx="minor">
            <a:schemeClr val="lt1"/>
          </a:fontRef>
        </p:style>
        <p:txBody>
          <a:bodyPr vert="vert" rtlCol="0" anchor="ctr"/>
          <a:lstStyle/>
          <a:p>
            <a:pPr algn="ctr"/>
            <a:r>
              <a:rPr lang="en-US" b="1" dirty="0">
                <a:solidFill>
                  <a:schemeClr val="tx1"/>
                </a:solidFill>
                <a:latin typeface="Arial" panose="020B0604020202020204" pitchFamily="34" charset="0"/>
                <a:cs typeface="Arial" panose="020B0604020202020204" pitchFamily="34" charset="0"/>
              </a:rPr>
              <a:t>run time Increases</a:t>
            </a:r>
          </a:p>
        </p:txBody>
      </p:sp>
      <p:sp>
        <p:nvSpPr>
          <p:cNvPr id="121" name="TextBox 120">
            <a:extLst>
              <a:ext uri="{FF2B5EF4-FFF2-40B4-BE49-F238E27FC236}">
                <a16:creationId xmlns:a16="http://schemas.microsoft.com/office/drawing/2014/main" id="{4E43B910-E317-FDA4-BE98-CDEAF597A127}"/>
              </a:ext>
            </a:extLst>
          </p:cNvPr>
          <p:cNvSpPr txBox="1"/>
          <p:nvPr/>
        </p:nvSpPr>
        <p:spPr>
          <a:xfrm>
            <a:off x="216989" y="4443576"/>
            <a:ext cx="3728845" cy="307777"/>
          </a:xfrm>
          <a:prstGeom prst="rect">
            <a:avLst/>
          </a:prstGeom>
          <a:solidFill>
            <a:schemeClr val="bg1"/>
          </a:solidFill>
          <a:ln>
            <a:solidFill>
              <a:srgbClr val="FF0000"/>
            </a:solidFill>
          </a:ln>
        </p:spPr>
        <p:txBody>
          <a:bodyPr wrap="square" lIns="45720" tIns="45720" rIns="45720" bIns="45720" rtlCol="0">
            <a:spAutoFit/>
          </a:bodyPr>
          <a:lstStyle/>
          <a:p>
            <a:pPr algn="ctr"/>
            <a:r>
              <a:rPr lang="en-US" sz="700" b="1" i="1" dirty="0">
                <a:latin typeface="Arial" panose="020B0604020202020204" pitchFamily="34" charset="0"/>
                <a:cs typeface="Arial" panose="020B0604020202020204" pitchFamily="34" charset="0"/>
              </a:rPr>
              <a:t>*The numbers on the plots represent item-to-offloading-point prioritization weights </a:t>
            </a:r>
          </a:p>
          <a:p>
            <a:pPr algn="ctr"/>
            <a:r>
              <a:rPr lang="en-US" sz="700" b="1" i="1" dirty="0">
                <a:latin typeface="Arial" panose="020B0604020202020204" pitchFamily="34" charset="0"/>
                <a:cs typeface="Arial" panose="020B0604020202020204" pitchFamily="34" charset="0"/>
              </a:rPr>
              <a:t>(e.g., higher numbers should be loaded closer to the off-loading point).</a:t>
            </a:r>
          </a:p>
        </p:txBody>
      </p:sp>
      <p:grpSp>
        <p:nvGrpSpPr>
          <p:cNvPr id="123" name="Group 122">
            <a:extLst>
              <a:ext uri="{FF2B5EF4-FFF2-40B4-BE49-F238E27FC236}">
                <a16:creationId xmlns:a16="http://schemas.microsoft.com/office/drawing/2014/main" id="{22B8682B-8C0B-0698-FD7C-CCFDFB7DB46B}"/>
              </a:ext>
            </a:extLst>
          </p:cNvPr>
          <p:cNvGrpSpPr/>
          <p:nvPr/>
        </p:nvGrpSpPr>
        <p:grpSpPr>
          <a:xfrm>
            <a:off x="102994" y="562591"/>
            <a:ext cx="1052833" cy="200055"/>
            <a:chOff x="6650738" y="3872484"/>
            <a:chExt cx="1052833" cy="200055"/>
          </a:xfrm>
        </p:grpSpPr>
        <p:sp>
          <p:nvSpPr>
            <p:cNvPr id="124" name="TextBox 123">
              <a:extLst>
                <a:ext uri="{FF2B5EF4-FFF2-40B4-BE49-F238E27FC236}">
                  <a16:creationId xmlns:a16="http://schemas.microsoft.com/office/drawing/2014/main" id="{412211BB-A66F-DCB0-7E35-DD687320B1C7}"/>
                </a:ext>
              </a:extLst>
            </p:cNvPr>
            <p:cNvSpPr txBox="1"/>
            <p:nvPr/>
          </p:nvSpPr>
          <p:spPr>
            <a:xfrm>
              <a:off x="6650738" y="3872484"/>
              <a:ext cx="1052833" cy="200055"/>
            </a:xfrm>
            <a:prstGeom prst="rect">
              <a:avLst/>
            </a:prstGeom>
            <a:solidFill>
              <a:schemeClr val="bg1"/>
            </a:solidFill>
            <a:ln>
              <a:solidFill>
                <a:schemeClr val="tx1"/>
              </a:solidFill>
            </a:ln>
          </p:spPr>
          <p:txBody>
            <a:bodyPr wrap="square" rtlCol="0">
              <a:spAutoFit/>
            </a:bodyPr>
            <a:lstStyle/>
            <a:p>
              <a:pPr algn="r"/>
              <a:r>
                <a:rPr lang="en-US" sz="700" b="1" dirty="0">
                  <a:latin typeface="Arial" panose="020B0604020202020204" pitchFamily="34" charset="0"/>
                  <a:cs typeface="Arial" panose="020B0604020202020204" pitchFamily="34" charset="0"/>
                </a:rPr>
                <a:t>Off-loading point</a:t>
              </a:r>
            </a:p>
          </p:txBody>
        </p:sp>
        <p:sp>
          <p:nvSpPr>
            <p:cNvPr id="125" name="Star: 5 Points 124">
              <a:extLst>
                <a:ext uri="{FF2B5EF4-FFF2-40B4-BE49-F238E27FC236}">
                  <a16:creationId xmlns:a16="http://schemas.microsoft.com/office/drawing/2014/main" id="{61493BAC-CFCE-5EBC-8936-65FA3A9637EB}"/>
                </a:ext>
              </a:extLst>
            </p:cNvPr>
            <p:cNvSpPr/>
            <p:nvPr/>
          </p:nvSpPr>
          <p:spPr>
            <a:xfrm>
              <a:off x="6708648" y="3901907"/>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6D6295B9-D08F-BFEE-34BF-C7919CCAD7A6}"/>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spTree>
    <p:extLst>
      <p:ext uri="{BB962C8B-B14F-4D97-AF65-F5344CB8AC3E}">
        <p14:creationId xmlns:p14="http://schemas.microsoft.com/office/powerpoint/2010/main" val="1729624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084279EB-B96B-DA63-147D-EA81AE4FF29A}"/>
            </a:ext>
          </a:extLst>
        </p:cNvPr>
        <p:cNvGrpSpPr/>
        <p:nvPr/>
      </p:nvGrpSpPr>
      <p:grpSpPr>
        <a:xfrm>
          <a:off x="0" y="0"/>
          <a:ext cx="0" cy="0"/>
          <a:chOff x="0" y="0"/>
          <a:chExt cx="0" cy="0"/>
        </a:xfrm>
      </p:grpSpPr>
      <p:sp>
        <p:nvSpPr>
          <p:cNvPr id="5" name="Google Shape;47;p8">
            <a:extLst>
              <a:ext uri="{FF2B5EF4-FFF2-40B4-BE49-F238E27FC236}">
                <a16:creationId xmlns:a16="http://schemas.microsoft.com/office/drawing/2014/main" id="{22ED2756-EB08-59B2-E234-6B6FFB46C429}"/>
              </a:ext>
            </a:extLst>
          </p:cNvPr>
          <p:cNvSpPr txBox="1">
            <a:spLocks/>
          </p:cNvSpPr>
          <p:nvPr/>
        </p:nvSpPr>
        <p:spPr bwMode="auto">
          <a:xfrm>
            <a:off x="792861" y="560933"/>
            <a:ext cx="7558278" cy="50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Priority Matrix Diagonal Weights</a:t>
            </a:r>
          </a:p>
          <a:p>
            <a:pPr>
              <a:spcBef>
                <a:spcPts val="0"/>
              </a:spcBef>
              <a:spcAft>
                <a:spcPts val="0"/>
              </a:spcAft>
            </a:pPr>
            <a:r>
              <a:rPr lang="en-US" sz="1600" i="1" dirty="0"/>
              <a:t>Testing with Small vs. Large Groups</a:t>
            </a:r>
            <a:endParaRPr lang="en-US" sz="1400" i="1" dirty="0"/>
          </a:p>
        </p:txBody>
      </p:sp>
      <p:grpSp>
        <p:nvGrpSpPr>
          <p:cNvPr id="123" name="Group 122">
            <a:extLst>
              <a:ext uri="{FF2B5EF4-FFF2-40B4-BE49-F238E27FC236}">
                <a16:creationId xmlns:a16="http://schemas.microsoft.com/office/drawing/2014/main" id="{22B8682B-8C0B-0698-FD7C-CCFDFB7DB46B}"/>
              </a:ext>
            </a:extLst>
          </p:cNvPr>
          <p:cNvGrpSpPr/>
          <p:nvPr/>
        </p:nvGrpSpPr>
        <p:grpSpPr>
          <a:xfrm>
            <a:off x="102994" y="562591"/>
            <a:ext cx="1052833" cy="200055"/>
            <a:chOff x="6650738" y="3872484"/>
            <a:chExt cx="1052833" cy="200055"/>
          </a:xfrm>
        </p:grpSpPr>
        <p:sp>
          <p:nvSpPr>
            <p:cNvPr id="124" name="TextBox 123">
              <a:extLst>
                <a:ext uri="{FF2B5EF4-FFF2-40B4-BE49-F238E27FC236}">
                  <a16:creationId xmlns:a16="http://schemas.microsoft.com/office/drawing/2014/main" id="{412211BB-A66F-DCB0-7E35-DD687320B1C7}"/>
                </a:ext>
              </a:extLst>
            </p:cNvPr>
            <p:cNvSpPr txBox="1"/>
            <p:nvPr/>
          </p:nvSpPr>
          <p:spPr>
            <a:xfrm>
              <a:off x="6650738" y="3872484"/>
              <a:ext cx="1052833" cy="200055"/>
            </a:xfrm>
            <a:prstGeom prst="rect">
              <a:avLst/>
            </a:prstGeom>
            <a:solidFill>
              <a:schemeClr val="bg1"/>
            </a:solidFill>
            <a:ln>
              <a:solidFill>
                <a:schemeClr val="tx1"/>
              </a:solidFill>
            </a:ln>
          </p:spPr>
          <p:txBody>
            <a:bodyPr wrap="square" rtlCol="0">
              <a:spAutoFit/>
            </a:bodyPr>
            <a:lstStyle/>
            <a:p>
              <a:pPr algn="r"/>
              <a:r>
                <a:rPr lang="en-US" sz="700" b="1" dirty="0">
                  <a:latin typeface="Arial" panose="020B0604020202020204" pitchFamily="34" charset="0"/>
                  <a:cs typeface="Arial" panose="020B0604020202020204" pitchFamily="34" charset="0"/>
                </a:rPr>
                <a:t>Off-loading point</a:t>
              </a:r>
            </a:p>
          </p:txBody>
        </p:sp>
        <p:sp>
          <p:nvSpPr>
            <p:cNvPr id="125" name="Star: 5 Points 124">
              <a:extLst>
                <a:ext uri="{FF2B5EF4-FFF2-40B4-BE49-F238E27FC236}">
                  <a16:creationId xmlns:a16="http://schemas.microsoft.com/office/drawing/2014/main" id="{61493BAC-CFCE-5EBC-8936-65FA3A9637EB}"/>
                </a:ext>
              </a:extLst>
            </p:cNvPr>
            <p:cNvSpPr/>
            <p:nvPr/>
          </p:nvSpPr>
          <p:spPr>
            <a:xfrm>
              <a:off x="6708648" y="3901907"/>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A0D1E7EA-14E7-4F14-A102-266ABAFC0558}"/>
              </a:ext>
            </a:extLst>
          </p:cNvPr>
          <p:cNvGrpSpPr/>
          <p:nvPr/>
        </p:nvGrpSpPr>
        <p:grpSpPr>
          <a:xfrm>
            <a:off x="833396" y="2821463"/>
            <a:ext cx="7477209" cy="1214595"/>
            <a:chOff x="1078665" y="2583336"/>
            <a:chExt cx="7477209" cy="1214595"/>
          </a:xfrm>
        </p:grpSpPr>
        <p:grpSp>
          <p:nvGrpSpPr>
            <p:cNvPr id="6" name="Group 5">
              <a:extLst>
                <a:ext uri="{FF2B5EF4-FFF2-40B4-BE49-F238E27FC236}">
                  <a16:creationId xmlns:a16="http://schemas.microsoft.com/office/drawing/2014/main" id="{343FB16F-42A8-BF4B-2140-7D0F77431A3D}"/>
                </a:ext>
              </a:extLst>
            </p:cNvPr>
            <p:cNvGrpSpPr/>
            <p:nvPr/>
          </p:nvGrpSpPr>
          <p:grpSpPr>
            <a:xfrm>
              <a:off x="1078665" y="2583336"/>
              <a:ext cx="1868960" cy="1204887"/>
              <a:chOff x="1534928" y="1116488"/>
              <a:chExt cx="1868960" cy="1204887"/>
            </a:xfrm>
          </p:grpSpPr>
          <p:pic>
            <p:nvPicPr>
              <p:cNvPr id="3" name="Picture 2">
                <a:extLst>
                  <a:ext uri="{FF2B5EF4-FFF2-40B4-BE49-F238E27FC236}">
                    <a16:creationId xmlns:a16="http://schemas.microsoft.com/office/drawing/2014/main" id="{9D080694-1759-1F4B-1FE8-FBD002406BA0}"/>
                  </a:ext>
                </a:extLst>
              </p:cNvPr>
              <p:cNvPicPr>
                <a:picLocks noChangeAspect="1"/>
              </p:cNvPicPr>
              <p:nvPr/>
            </p:nvPicPr>
            <p:blipFill>
              <a:blip r:embed="rId3"/>
              <a:srcRect r="54927"/>
              <a:stretch/>
            </p:blipFill>
            <p:spPr>
              <a:xfrm>
                <a:off x="1571589" y="1525847"/>
                <a:ext cx="1832299" cy="795528"/>
              </a:xfrm>
              <a:prstGeom prst="rect">
                <a:avLst/>
              </a:prstGeom>
            </p:spPr>
          </p:pic>
          <p:sp>
            <p:nvSpPr>
              <p:cNvPr id="103" name="TextBox 102">
                <a:extLst>
                  <a:ext uri="{FF2B5EF4-FFF2-40B4-BE49-F238E27FC236}">
                    <a16:creationId xmlns:a16="http://schemas.microsoft.com/office/drawing/2014/main" id="{230D373F-E564-7E8C-101B-469970039CEF}"/>
                  </a:ext>
                </a:extLst>
              </p:cNvPr>
              <p:cNvSpPr txBox="1"/>
              <p:nvPr/>
            </p:nvSpPr>
            <p:spPr>
              <a:xfrm>
                <a:off x="1534928" y="1370123"/>
                <a:ext cx="1820246" cy="184666"/>
              </a:xfrm>
              <a:prstGeom prst="rect">
                <a:avLst/>
              </a:prstGeom>
              <a:noFill/>
            </p:spPr>
            <p:txBody>
              <a:bodyPr wrap="square" rtlCol="0">
                <a:spAutoFit/>
              </a:bodyPr>
              <a:lstStyle/>
              <a:p>
                <a:pPr algn="ctr"/>
                <a:r>
                  <a:rPr lang="en-US" sz="600" b="1" i="1" u="sng" dirty="0">
                    <a:latin typeface="Arial" panose="020B0604020202020204" pitchFamily="34" charset="0"/>
                    <a:cs typeface="Arial" panose="020B0604020202020204" pitchFamily="34" charset="0"/>
                  </a:rPr>
                  <a:t>Obj Value: 1.24E5, 300 second run time</a:t>
                </a:r>
              </a:p>
            </p:txBody>
          </p:sp>
          <p:sp>
            <p:nvSpPr>
              <p:cNvPr id="106" name="Star: 5 Points 105">
                <a:extLst>
                  <a:ext uri="{FF2B5EF4-FFF2-40B4-BE49-F238E27FC236}">
                    <a16:creationId xmlns:a16="http://schemas.microsoft.com/office/drawing/2014/main" id="{E4FA7521-121D-1AB5-F128-DB936D10CDFF}"/>
                  </a:ext>
                </a:extLst>
              </p:cNvPr>
              <p:cNvSpPr/>
              <p:nvPr/>
            </p:nvSpPr>
            <p:spPr>
              <a:xfrm>
                <a:off x="1539908" y="1872836"/>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TextBox 117">
                <a:extLst>
                  <a:ext uri="{FF2B5EF4-FFF2-40B4-BE49-F238E27FC236}">
                    <a16:creationId xmlns:a16="http://schemas.microsoft.com/office/drawing/2014/main" id="{C0961745-90AA-249D-5A00-ADC3790B683B}"/>
                  </a:ext>
                </a:extLst>
              </p:cNvPr>
              <p:cNvSpPr txBox="1"/>
              <p:nvPr/>
            </p:nvSpPr>
            <p:spPr>
              <a:xfrm>
                <a:off x="1670292" y="1116488"/>
                <a:ext cx="1570331" cy="200055"/>
              </a:xfrm>
              <a:prstGeom prst="rect">
                <a:avLst/>
              </a:prstGeom>
              <a:noFill/>
              <a:ln>
                <a:solidFill>
                  <a:schemeClr val="tx1"/>
                </a:solidFill>
              </a:ln>
            </p:spPr>
            <p:txBody>
              <a:bodyPr wrap="square" rtlCol="0">
                <a:spAutoFit/>
              </a:bodyPr>
              <a:lstStyle/>
              <a:p>
                <a:r>
                  <a:rPr lang="en-US" sz="700" b="1" u="sng" dirty="0">
                    <a:latin typeface="Arial" panose="020B0604020202020204" pitchFamily="34" charset="0"/>
                    <a:cs typeface="Arial" panose="020B0604020202020204" pitchFamily="34" charset="0"/>
                  </a:rPr>
                  <a:t>Group Priority Order:</a:t>
                </a:r>
                <a:r>
                  <a:rPr lang="en-US" sz="700" dirty="0">
                    <a:latin typeface="Arial" panose="020B0604020202020204" pitchFamily="34" charset="0"/>
                    <a:cs typeface="Arial" panose="020B0604020202020204" pitchFamily="34" charset="0"/>
                  </a:rPr>
                  <a:t>               </a:t>
                </a:r>
                <a:endParaRPr lang="en-US" sz="700" b="1" u="sng" dirty="0">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AAAE33BC-8EE0-D666-A477-687ED7474622}"/>
                  </a:ext>
                </a:extLst>
              </p:cNvPr>
              <p:cNvSpPr/>
              <p:nvPr/>
            </p:nvSpPr>
            <p:spPr>
              <a:xfrm>
                <a:off x="2875471" y="1147935"/>
                <a:ext cx="137160" cy="137160"/>
              </a:xfrm>
              <a:prstGeom prst="ellipse">
                <a:avLst/>
              </a:prstGeom>
              <a:solidFill>
                <a:srgbClr val="7F7FB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1</a:t>
                </a:r>
              </a:p>
            </p:txBody>
          </p:sp>
          <p:sp>
            <p:nvSpPr>
              <p:cNvPr id="17" name="Oval 16">
                <a:extLst>
                  <a:ext uri="{FF2B5EF4-FFF2-40B4-BE49-F238E27FC236}">
                    <a16:creationId xmlns:a16="http://schemas.microsoft.com/office/drawing/2014/main" id="{58007B9D-0581-89EE-25F3-C4F8D0735F04}"/>
                  </a:ext>
                </a:extLst>
              </p:cNvPr>
              <p:cNvSpPr/>
              <p:nvPr/>
            </p:nvSpPr>
            <p:spPr>
              <a:xfrm>
                <a:off x="2693370" y="1147935"/>
                <a:ext cx="137160" cy="137160"/>
              </a:xfrm>
              <a:prstGeom prst="ellipse">
                <a:avLst/>
              </a:prstGeom>
              <a:solidFill>
                <a:srgbClr val="FF7F3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2</a:t>
                </a:r>
              </a:p>
            </p:txBody>
          </p:sp>
          <p:sp>
            <p:nvSpPr>
              <p:cNvPr id="18" name="Oval 17">
                <a:extLst>
                  <a:ext uri="{FF2B5EF4-FFF2-40B4-BE49-F238E27FC236}">
                    <a16:creationId xmlns:a16="http://schemas.microsoft.com/office/drawing/2014/main" id="{414ECF8D-3389-1C92-A1AF-4EDEC0919D71}"/>
                  </a:ext>
                </a:extLst>
              </p:cNvPr>
              <p:cNvSpPr/>
              <p:nvPr/>
            </p:nvSpPr>
            <p:spPr>
              <a:xfrm>
                <a:off x="3053296" y="1147935"/>
                <a:ext cx="137160" cy="137160"/>
              </a:xfrm>
              <a:prstGeom prst="ellipse">
                <a:avLst/>
              </a:prstGeom>
              <a:solidFill>
                <a:srgbClr val="7FBF3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3</a:t>
                </a:r>
              </a:p>
            </p:txBody>
          </p:sp>
        </p:grpSp>
        <p:grpSp>
          <p:nvGrpSpPr>
            <p:cNvPr id="4" name="Group 3">
              <a:extLst>
                <a:ext uri="{FF2B5EF4-FFF2-40B4-BE49-F238E27FC236}">
                  <a16:creationId xmlns:a16="http://schemas.microsoft.com/office/drawing/2014/main" id="{C24942E5-AFC0-4B3B-C29E-07108EB3A39F}"/>
                </a:ext>
              </a:extLst>
            </p:cNvPr>
            <p:cNvGrpSpPr/>
            <p:nvPr/>
          </p:nvGrpSpPr>
          <p:grpSpPr>
            <a:xfrm>
              <a:off x="3910508" y="2583336"/>
              <a:ext cx="1841242" cy="1214595"/>
              <a:chOff x="3838942" y="1116488"/>
              <a:chExt cx="1841242" cy="1214595"/>
            </a:xfrm>
          </p:grpSpPr>
          <p:sp>
            <p:nvSpPr>
              <p:cNvPr id="20" name="TextBox 19">
                <a:extLst>
                  <a:ext uri="{FF2B5EF4-FFF2-40B4-BE49-F238E27FC236}">
                    <a16:creationId xmlns:a16="http://schemas.microsoft.com/office/drawing/2014/main" id="{2CB9B91B-67AB-D0FE-B19E-4AD9CE163BA7}"/>
                  </a:ext>
                </a:extLst>
              </p:cNvPr>
              <p:cNvSpPr txBox="1"/>
              <p:nvPr/>
            </p:nvSpPr>
            <p:spPr>
              <a:xfrm>
                <a:off x="3966801" y="1116488"/>
                <a:ext cx="1570331" cy="200055"/>
              </a:xfrm>
              <a:prstGeom prst="rect">
                <a:avLst/>
              </a:prstGeom>
              <a:noFill/>
              <a:ln>
                <a:solidFill>
                  <a:schemeClr val="tx1"/>
                </a:solidFill>
              </a:ln>
            </p:spPr>
            <p:txBody>
              <a:bodyPr wrap="square" rtlCol="0">
                <a:spAutoFit/>
              </a:bodyPr>
              <a:lstStyle/>
              <a:p>
                <a:r>
                  <a:rPr lang="en-US" sz="700" b="1" u="sng" dirty="0">
                    <a:latin typeface="Arial" panose="020B0604020202020204" pitchFamily="34" charset="0"/>
                    <a:cs typeface="Arial" panose="020B0604020202020204" pitchFamily="34" charset="0"/>
                  </a:rPr>
                  <a:t>Group Priority Order:</a:t>
                </a:r>
                <a:r>
                  <a:rPr lang="en-US" sz="700" dirty="0">
                    <a:latin typeface="Arial" panose="020B0604020202020204" pitchFamily="34" charset="0"/>
                    <a:cs typeface="Arial" panose="020B0604020202020204" pitchFamily="34" charset="0"/>
                  </a:rPr>
                  <a:t>               </a:t>
                </a:r>
                <a:endParaRPr lang="en-US" sz="700" b="1" u="sng"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6CEFDD1-EAEF-FE74-4865-CF6349391A0A}"/>
                  </a:ext>
                </a:extLst>
              </p:cNvPr>
              <p:cNvSpPr/>
              <p:nvPr/>
            </p:nvSpPr>
            <p:spPr>
              <a:xfrm>
                <a:off x="5353926" y="1147935"/>
                <a:ext cx="137160" cy="137160"/>
              </a:xfrm>
              <a:prstGeom prst="ellipse">
                <a:avLst/>
              </a:prstGeom>
              <a:solidFill>
                <a:srgbClr val="7F7FB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1</a:t>
                </a:r>
              </a:p>
            </p:txBody>
          </p:sp>
          <p:sp>
            <p:nvSpPr>
              <p:cNvPr id="24" name="Oval 23">
                <a:extLst>
                  <a:ext uri="{FF2B5EF4-FFF2-40B4-BE49-F238E27FC236}">
                    <a16:creationId xmlns:a16="http://schemas.microsoft.com/office/drawing/2014/main" id="{22E1C01D-4E0F-BEE2-850F-2FA243AD6B33}"/>
                  </a:ext>
                </a:extLst>
              </p:cNvPr>
              <p:cNvSpPr/>
              <p:nvPr/>
            </p:nvSpPr>
            <p:spPr>
              <a:xfrm>
                <a:off x="5171825" y="1147935"/>
                <a:ext cx="137160" cy="137160"/>
              </a:xfrm>
              <a:prstGeom prst="ellipse">
                <a:avLst/>
              </a:prstGeom>
              <a:solidFill>
                <a:srgbClr val="FF7F3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2</a:t>
                </a:r>
              </a:p>
            </p:txBody>
          </p:sp>
          <p:sp>
            <p:nvSpPr>
              <p:cNvPr id="25" name="Oval 24">
                <a:extLst>
                  <a:ext uri="{FF2B5EF4-FFF2-40B4-BE49-F238E27FC236}">
                    <a16:creationId xmlns:a16="http://schemas.microsoft.com/office/drawing/2014/main" id="{035D01D8-D942-D5FC-5173-ACC81A6D4CD9}"/>
                  </a:ext>
                </a:extLst>
              </p:cNvPr>
              <p:cNvSpPr/>
              <p:nvPr/>
            </p:nvSpPr>
            <p:spPr>
              <a:xfrm>
                <a:off x="4988774" y="1147935"/>
                <a:ext cx="137160" cy="137160"/>
              </a:xfrm>
              <a:prstGeom prst="ellipse">
                <a:avLst/>
              </a:prstGeom>
              <a:solidFill>
                <a:srgbClr val="7FBF3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3</a:t>
                </a:r>
              </a:p>
            </p:txBody>
          </p:sp>
          <p:sp>
            <p:nvSpPr>
              <p:cNvPr id="33" name="TextBox 32">
                <a:extLst>
                  <a:ext uri="{FF2B5EF4-FFF2-40B4-BE49-F238E27FC236}">
                    <a16:creationId xmlns:a16="http://schemas.microsoft.com/office/drawing/2014/main" id="{E8531C82-3085-AEFC-0EC2-F1AFC2B9F2BF}"/>
                  </a:ext>
                </a:extLst>
              </p:cNvPr>
              <p:cNvSpPr txBox="1"/>
              <p:nvPr/>
            </p:nvSpPr>
            <p:spPr>
              <a:xfrm>
                <a:off x="3859938" y="1370123"/>
                <a:ext cx="1820246" cy="184666"/>
              </a:xfrm>
              <a:prstGeom prst="rect">
                <a:avLst/>
              </a:prstGeom>
              <a:noFill/>
            </p:spPr>
            <p:txBody>
              <a:bodyPr wrap="square" rtlCol="0">
                <a:spAutoFit/>
              </a:bodyPr>
              <a:lstStyle/>
              <a:p>
                <a:pPr algn="ctr"/>
                <a:r>
                  <a:rPr lang="en-US" sz="600" b="1" i="1" u="sng" dirty="0">
                    <a:latin typeface="Arial" panose="020B0604020202020204" pitchFamily="34" charset="0"/>
                    <a:cs typeface="Arial" panose="020B0604020202020204" pitchFamily="34" charset="0"/>
                  </a:rPr>
                  <a:t>Obj Value: 1.20E5, 300 second run time</a:t>
                </a:r>
              </a:p>
            </p:txBody>
          </p:sp>
          <p:pic>
            <p:nvPicPr>
              <p:cNvPr id="35" name="Picture 34">
                <a:extLst>
                  <a:ext uri="{FF2B5EF4-FFF2-40B4-BE49-F238E27FC236}">
                    <a16:creationId xmlns:a16="http://schemas.microsoft.com/office/drawing/2014/main" id="{A7DE1A93-CF84-F83D-966C-80FA9A7A8391}"/>
                  </a:ext>
                </a:extLst>
              </p:cNvPr>
              <p:cNvPicPr>
                <a:picLocks noChangeAspect="1"/>
              </p:cNvPicPr>
              <p:nvPr/>
            </p:nvPicPr>
            <p:blipFill>
              <a:blip r:embed="rId4"/>
              <a:stretch>
                <a:fillRect/>
              </a:stretch>
            </p:blipFill>
            <p:spPr>
              <a:xfrm>
                <a:off x="3886740" y="1535555"/>
                <a:ext cx="1758117" cy="795528"/>
              </a:xfrm>
              <a:prstGeom prst="rect">
                <a:avLst/>
              </a:prstGeom>
            </p:spPr>
          </p:pic>
          <p:sp>
            <p:nvSpPr>
              <p:cNvPr id="36" name="Star: 5 Points 35">
                <a:extLst>
                  <a:ext uri="{FF2B5EF4-FFF2-40B4-BE49-F238E27FC236}">
                    <a16:creationId xmlns:a16="http://schemas.microsoft.com/office/drawing/2014/main" id="{BFA320A4-5197-2F2F-2B73-94D54B064DA8}"/>
                  </a:ext>
                </a:extLst>
              </p:cNvPr>
              <p:cNvSpPr/>
              <p:nvPr/>
            </p:nvSpPr>
            <p:spPr>
              <a:xfrm>
                <a:off x="3838942" y="1872836"/>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 name="Group 1">
              <a:extLst>
                <a:ext uri="{FF2B5EF4-FFF2-40B4-BE49-F238E27FC236}">
                  <a16:creationId xmlns:a16="http://schemas.microsoft.com/office/drawing/2014/main" id="{7816E780-FF54-F2AB-72F3-40E304B33B96}"/>
                </a:ext>
              </a:extLst>
            </p:cNvPr>
            <p:cNvGrpSpPr/>
            <p:nvPr/>
          </p:nvGrpSpPr>
          <p:grpSpPr>
            <a:xfrm>
              <a:off x="6714632" y="2583336"/>
              <a:ext cx="1841242" cy="1214595"/>
              <a:chOff x="6089802" y="1116488"/>
              <a:chExt cx="1841242" cy="1214595"/>
            </a:xfrm>
          </p:grpSpPr>
          <p:pic>
            <p:nvPicPr>
              <p:cNvPr id="55" name="Picture 54">
                <a:extLst>
                  <a:ext uri="{FF2B5EF4-FFF2-40B4-BE49-F238E27FC236}">
                    <a16:creationId xmlns:a16="http://schemas.microsoft.com/office/drawing/2014/main" id="{E34BB32D-51B7-FDD5-BA99-C4C8E2F882FB}"/>
                  </a:ext>
                </a:extLst>
              </p:cNvPr>
              <p:cNvPicPr>
                <a:picLocks noChangeAspect="1"/>
              </p:cNvPicPr>
              <p:nvPr/>
            </p:nvPicPr>
            <p:blipFill>
              <a:blip r:embed="rId5"/>
              <a:stretch>
                <a:fillRect/>
              </a:stretch>
            </p:blipFill>
            <p:spPr>
              <a:xfrm>
                <a:off x="6135480" y="1535555"/>
                <a:ext cx="1496539" cy="795528"/>
              </a:xfrm>
              <a:prstGeom prst="rect">
                <a:avLst/>
              </a:prstGeom>
            </p:spPr>
          </p:pic>
          <p:sp>
            <p:nvSpPr>
              <p:cNvPr id="37" name="TextBox 36">
                <a:extLst>
                  <a:ext uri="{FF2B5EF4-FFF2-40B4-BE49-F238E27FC236}">
                    <a16:creationId xmlns:a16="http://schemas.microsoft.com/office/drawing/2014/main" id="{5AF83AE2-8239-CFFF-B0F5-21D5ADDB6EBF}"/>
                  </a:ext>
                </a:extLst>
              </p:cNvPr>
              <p:cNvSpPr txBox="1"/>
              <p:nvPr/>
            </p:nvSpPr>
            <p:spPr>
              <a:xfrm>
                <a:off x="6217661" y="1116488"/>
                <a:ext cx="1570331" cy="200055"/>
              </a:xfrm>
              <a:prstGeom prst="rect">
                <a:avLst/>
              </a:prstGeom>
              <a:noFill/>
              <a:ln>
                <a:solidFill>
                  <a:schemeClr val="tx1"/>
                </a:solidFill>
              </a:ln>
            </p:spPr>
            <p:txBody>
              <a:bodyPr wrap="square" rtlCol="0">
                <a:spAutoFit/>
              </a:bodyPr>
              <a:lstStyle/>
              <a:p>
                <a:r>
                  <a:rPr lang="en-US" sz="700" b="1" u="sng" dirty="0">
                    <a:latin typeface="Arial" panose="020B0604020202020204" pitchFamily="34" charset="0"/>
                    <a:cs typeface="Arial" panose="020B0604020202020204" pitchFamily="34" charset="0"/>
                  </a:rPr>
                  <a:t>Group Priority Order:</a:t>
                </a:r>
                <a:r>
                  <a:rPr lang="en-US" sz="700" dirty="0">
                    <a:latin typeface="Arial" panose="020B0604020202020204" pitchFamily="34" charset="0"/>
                    <a:cs typeface="Arial" panose="020B0604020202020204" pitchFamily="34" charset="0"/>
                  </a:rPr>
                  <a:t>               </a:t>
                </a:r>
                <a:endParaRPr lang="en-US" sz="700" b="1" u="sng" dirty="0">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9D2B0C36-C35E-A181-CEB3-4BFDA004DB6B}"/>
                  </a:ext>
                </a:extLst>
              </p:cNvPr>
              <p:cNvSpPr/>
              <p:nvPr/>
            </p:nvSpPr>
            <p:spPr>
              <a:xfrm>
                <a:off x="7429614" y="1147935"/>
                <a:ext cx="137160" cy="137160"/>
              </a:xfrm>
              <a:prstGeom prst="ellipse">
                <a:avLst/>
              </a:prstGeom>
              <a:solidFill>
                <a:srgbClr val="7F7FB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1</a:t>
                </a:r>
              </a:p>
            </p:txBody>
          </p:sp>
          <p:sp>
            <p:nvSpPr>
              <p:cNvPr id="40" name="Oval 39">
                <a:extLst>
                  <a:ext uri="{FF2B5EF4-FFF2-40B4-BE49-F238E27FC236}">
                    <a16:creationId xmlns:a16="http://schemas.microsoft.com/office/drawing/2014/main" id="{B9BB5245-9602-56B7-94C6-58D14CF4E5CB}"/>
                  </a:ext>
                </a:extLst>
              </p:cNvPr>
              <p:cNvSpPr/>
              <p:nvPr/>
            </p:nvSpPr>
            <p:spPr>
              <a:xfrm>
                <a:off x="7619594" y="1147935"/>
                <a:ext cx="137160" cy="137160"/>
              </a:xfrm>
              <a:prstGeom prst="ellipse">
                <a:avLst/>
              </a:prstGeom>
              <a:solidFill>
                <a:srgbClr val="FF7F3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2</a:t>
                </a:r>
              </a:p>
            </p:txBody>
          </p:sp>
          <p:sp>
            <p:nvSpPr>
              <p:cNvPr id="41" name="Oval 40">
                <a:extLst>
                  <a:ext uri="{FF2B5EF4-FFF2-40B4-BE49-F238E27FC236}">
                    <a16:creationId xmlns:a16="http://schemas.microsoft.com/office/drawing/2014/main" id="{9ECEA821-9F7D-7F0C-C631-8AC0AA0AA000}"/>
                  </a:ext>
                </a:extLst>
              </p:cNvPr>
              <p:cNvSpPr/>
              <p:nvPr/>
            </p:nvSpPr>
            <p:spPr>
              <a:xfrm>
                <a:off x="7239634" y="1147935"/>
                <a:ext cx="137160" cy="137160"/>
              </a:xfrm>
              <a:prstGeom prst="ellipse">
                <a:avLst/>
              </a:prstGeom>
              <a:solidFill>
                <a:srgbClr val="7FBF3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3</a:t>
                </a:r>
              </a:p>
            </p:txBody>
          </p:sp>
          <p:sp>
            <p:nvSpPr>
              <p:cNvPr id="47" name="TextBox 46">
                <a:extLst>
                  <a:ext uri="{FF2B5EF4-FFF2-40B4-BE49-F238E27FC236}">
                    <a16:creationId xmlns:a16="http://schemas.microsoft.com/office/drawing/2014/main" id="{CEE4DF29-F8D7-3A28-219B-C0C0D591DDA9}"/>
                  </a:ext>
                </a:extLst>
              </p:cNvPr>
              <p:cNvSpPr txBox="1"/>
              <p:nvPr/>
            </p:nvSpPr>
            <p:spPr>
              <a:xfrm>
                <a:off x="6110798" y="1370123"/>
                <a:ext cx="1820246" cy="184666"/>
              </a:xfrm>
              <a:prstGeom prst="rect">
                <a:avLst/>
              </a:prstGeom>
              <a:noFill/>
            </p:spPr>
            <p:txBody>
              <a:bodyPr wrap="square" rtlCol="0">
                <a:spAutoFit/>
              </a:bodyPr>
              <a:lstStyle/>
              <a:p>
                <a:pPr algn="ctr"/>
                <a:r>
                  <a:rPr lang="en-US" sz="600" b="1" i="1" u="sng" dirty="0">
                    <a:latin typeface="Arial" panose="020B0604020202020204" pitchFamily="34" charset="0"/>
                    <a:cs typeface="Arial" panose="020B0604020202020204" pitchFamily="34" charset="0"/>
                  </a:rPr>
                  <a:t>Obj Value: 1.24E5, 300 second run time</a:t>
                </a:r>
              </a:p>
            </p:txBody>
          </p:sp>
          <p:sp>
            <p:nvSpPr>
              <p:cNvPr id="49" name="Star: 5 Points 48">
                <a:extLst>
                  <a:ext uri="{FF2B5EF4-FFF2-40B4-BE49-F238E27FC236}">
                    <a16:creationId xmlns:a16="http://schemas.microsoft.com/office/drawing/2014/main" id="{49F288A3-E103-E680-F4A8-6CF3F766542D}"/>
                  </a:ext>
                </a:extLst>
              </p:cNvPr>
              <p:cNvSpPr/>
              <p:nvPr/>
            </p:nvSpPr>
            <p:spPr>
              <a:xfrm>
                <a:off x="6089802" y="1872836"/>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DBF666-4A96-F47A-59AC-4429173BA50D}"/>
                  </a:ext>
                </a:extLst>
              </p:cNvPr>
              <p:cNvSpPr txBox="1"/>
              <p:nvPr/>
            </p:nvSpPr>
            <p:spPr>
              <a:xfrm>
                <a:off x="1985231" y="1262090"/>
                <a:ext cx="5173538" cy="1623842"/>
              </a:xfrm>
              <a:prstGeom prst="rect">
                <a:avLst/>
              </a:prstGeom>
              <a:noFill/>
            </p:spPr>
            <p:txBody>
              <a:bodyPr wrap="square">
                <a:spAutoFit/>
              </a:bodyPr>
              <a:lstStyle/>
              <a:p>
                <a:pPr marR="0" lvl="0" algn="ctr" defTabSz="457200" rtl="0" eaLnBrk="1" fontAlgn="base" latinLnBrk="0" hangingPunct="1">
                  <a:lnSpc>
                    <a:spcPct val="90000"/>
                  </a:lnSpc>
                  <a:spcBef>
                    <a:spcPts val="400"/>
                  </a:spcBef>
                  <a:spcAft>
                    <a:spcPts val="0"/>
                  </a:spcAft>
                  <a:buClrTx/>
                  <a:buSzPct val="100000"/>
                  <a:tabLst/>
                  <a:defRPr/>
                </a:pPr>
                <a:r>
                  <a:rPr kumimoji="0" lang="en-US" sz="800" b="1"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Experiment Setup</a:t>
                </a:r>
              </a:p>
              <a:p>
                <a:pPr marL="115888" marR="0" lvl="0" indent="-115888" algn="l" defTabSz="457200" rtl="0" eaLnBrk="1" fontAlgn="base" latinLnBrk="0" hangingPunct="1">
                  <a:lnSpc>
                    <a:spcPct val="90000"/>
                  </a:lnSpc>
                  <a:spcBef>
                    <a:spcPts val="400"/>
                  </a:spcBef>
                  <a:spcAft>
                    <a:spcPts val="0"/>
                  </a:spcAft>
                  <a:buClr>
                    <a:schemeClr val="tx1"/>
                  </a:buClr>
                  <a:buSzPct val="100000"/>
                  <a:buFont typeface="Arial" panose="020B0604020202020204" pitchFamily="34" charset="0"/>
                  <a:buChar char="•"/>
                  <a:tabLst/>
                  <a:defRPr/>
                </a:pPr>
                <a:r>
                  <a:rPr lang="en-US" sz="800" b="1" dirty="0">
                    <a:latin typeface="Arial" panose="020B0604020202020204" pitchFamily="34" charset="0"/>
                    <a:cs typeface="Arial" panose="020B0604020202020204" pitchFamily="34" charset="0"/>
                  </a:rPr>
                  <a:t>Group 2 </a:t>
                </a:r>
                <a:r>
                  <a:rPr lang="en-US" sz="800" dirty="0">
                    <a:latin typeface="Arial" panose="020B0604020202020204" pitchFamily="34" charset="0"/>
                    <a:cs typeface="Arial" panose="020B0604020202020204" pitchFamily="34" charset="0"/>
                  </a:rPr>
                  <a:t>has</a:t>
                </a:r>
                <a:r>
                  <a:rPr lang="en-US" sz="800" b="1" dirty="0">
                    <a:latin typeface="Arial" panose="020B0604020202020204" pitchFamily="34" charset="0"/>
                    <a:cs typeface="Arial" panose="020B0604020202020204" pitchFamily="34" charset="0"/>
                  </a:rPr>
                  <a:t> two items, </a:t>
                </a:r>
                <a:r>
                  <a:rPr lang="en-US" sz="800" dirty="0">
                    <a:latin typeface="Arial" panose="020B0604020202020204" pitchFamily="34" charset="0"/>
                    <a:cs typeface="Arial" panose="020B0604020202020204" pitchFamily="34" charset="0"/>
                  </a:rPr>
                  <a:t>and </a:t>
                </a:r>
                <a:r>
                  <a:rPr lang="en-US" sz="800" b="1" dirty="0">
                    <a:latin typeface="Arial" panose="020B0604020202020204" pitchFamily="34" charset="0"/>
                    <a:cs typeface="Arial" panose="020B0604020202020204" pitchFamily="34" charset="0"/>
                  </a:rPr>
                  <a:t>Group 1 </a:t>
                </a:r>
                <a:r>
                  <a:rPr lang="en-US" sz="800" dirty="0">
                    <a:latin typeface="Arial" panose="020B0604020202020204" pitchFamily="34" charset="0"/>
                    <a:cs typeface="Arial" panose="020B0604020202020204" pitchFamily="34" charset="0"/>
                  </a:rPr>
                  <a:t>has </a:t>
                </a:r>
                <a:r>
                  <a:rPr lang="en-US" sz="800" b="1" dirty="0">
                    <a:latin typeface="Arial" panose="020B0604020202020204" pitchFamily="34" charset="0"/>
                    <a:cs typeface="Arial" panose="020B0604020202020204" pitchFamily="34" charset="0"/>
                  </a:rPr>
                  <a:t>ten items. </a:t>
                </a:r>
                <a:r>
                  <a:rPr lang="en-US" sz="800" dirty="0">
                    <a:latin typeface="Arial" panose="020B0604020202020204" pitchFamily="34" charset="0"/>
                    <a:cs typeface="Arial" panose="020B0604020202020204" pitchFamily="34" charset="0"/>
                  </a:rPr>
                  <a:t>Group 3 still has seven items.</a:t>
                </a:r>
              </a:p>
              <a:p>
                <a:pPr marL="115888" marR="0" lvl="0" indent="-115888" algn="l" defTabSz="457200" rtl="0" eaLnBrk="1" fontAlgn="base" latinLnBrk="0" hangingPunct="1">
                  <a:lnSpc>
                    <a:spcPct val="90000"/>
                  </a:lnSpc>
                  <a:spcBef>
                    <a:spcPts val="400"/>
                  </a:spcBef>
                  <a:spcAft>
                    <a:spcPts val="0"/>
                  </a:spcAft>
                  <a:buClr>
                    <a:schemeClr val="tx1"/>
                  </a:buClr>
                  <a:buSzPct val="100000"/>
                  <a:buFont typeface="Arial" panose="020B0604020202020204" pitchFamily="34" charset="0"/>
                  <a:buChar char="•"/>
                  <a:tabLst/>
                  <a:defRPr/>
                </a:pPr>
                <a:r>
                  <a:rPr lang="en-US" sz="800" b="1" dirty="0">
                    <a:latin typeface="Arial" panose="020B0604020202020204" pitchFamily="34" charset="0"/>
                    <a:cs typeface="Arial" panose="020B0604020202020204" pitchFamily="34" charset="0"/>
                  </a:rPr>
                  <a:t>Three cases: Setting the group priority of the two-item group to first, second, and third, respectively. </a:t>
                </a:r>
                <a:r>
                  <a:rPr lang="en-US" sz="800" dirty="0">
                    <a:latin typeface="Arial" panose="020B0604020202020204" pitchFamily="34" charset="0"/>
                    <a:cs typeface="Arial" panose="020B0604020202020204" pitchFamily="34" charset="0"/>
                  </a:rPr>
                  <a:t>The far-left problem keeps the same group priorities as before, and the next two problems change the group priority.</a:t>
                </a:r>
              </a:p>
              <a:p>
                <a:pPr marL="115888" marR="0" lvl="0" indent="-115888" algn="l" defTabSz="457200" rtl="0" eaLnBrk="1" fontAlgn="base" latinLnBrk="0" hangingPunct="1">
                  <a:lnSpc>
                    <a:spcPct val="90000"/>
                  </a:lnSpc>
                  <a:spcBef>
                    <a:spcPts val="400"/>
                  </a:spcBef>
                  <a:spcAft>
                    <a:spcPts val="0"/>
                  </a:spcAft>
                  <a:buClr>
                    <a:schemeClr val="tx1"/>
                  </a:buClr>
                  <a:buSzPct val="100000"/>
                  <a:buFont typeface="Arial" panose="020B0604020202020204" pitchFamily="34" charset="0"/>
                  <a:buChar char="•"/>
                  <a:tabLst/>
                  <a:defRPr/>
                </a:pPr>
                <a:r>
                  <a:rPr lang="en-US" sz="800" dirty="0">
                    <a:latin typeface="Arial" panose="020B0604020202020204" pitchFamily="34" charset="0"/>
                    <a:cs typeface="Arial" panose="020B0604020202020204" pitchFamily="34" charset="0"/>
                  </a:rPr>
                  <a:t>Numbers inside the boxes are the respective </a:t>
                </a:r>
                <a14:m>
                  <m:oMath xmlns:m="http://schemas.openxmlformats.org/officeDocument/2006/math">
                    <m:sSub>
                      <m:sSubPr>
                        <m:ctrlPr>
                          <a:rPr lang="en-US" sz="800" i="1" smtClean="0">
                            <a:latin typeface="Cambria Math" panose="02040503050406030204" pitchFamily="18" charset="0"/>
                            <a:cs typeface="Arial" panose="020B0604020202020204" pitchFamily="34" charset="0"/>
                          </a:rPr>
                        </m:ctrlPr>
                      </m:sSubPr>
                      <m:e>
                        <m:r>
                          <a:rPr lang="en-US" sz="800" b="0" i="1" smtClean="0">
                            <a:latin typeface="Cambria Math" panose="02040503050406030204" pitchFamily="18" charset="0"/>
                            <a:cs typeface="Arial" panose="020B0604020202020204" pitchFamily="34" charset="0"/>
                          </a:rPr>
                          <m:t>𝑃</m:t>
                        </m:r>
                      </m:e>
                      <m:sub>
                        <m:r>
                          <a:rPr lang="en-US" sz="800" b="0" i="1" smtClean="0">
                            <a:latin typeface="Cambria Math" panose="02040503050406030204" pitchFamily="18" charset="0"/>
                            <a:cs typeface="Arial" panose="020B0604020202020204" pitchFamily="34" charset="0"/>
                          </a:rPr>
                          <m:t>𝑖</m:t>
                        </m:r>
                        <m:r>
                          <a:rPr lang="en-US" sz="800" b="0" i="1" smtClean="0">
                            <a:latin typeface="Cambria Math" panose="02040503050406030204" pitchFamily="18" charset="0"/>
                            <a:cs typeface="Arial" panose="020B0604020202020204" pitchFamily="34" charset="0"/>
                          </a:rPr>
                          <m:t>,</m:t>
                        </m:r>
                        <m:r>
                          <a:rPr lang="en-US" sz="800" b="0" i="1" smtClean="0">
                            <a:latin typeface="Cambria Math" panose="02040503050406030204" pitchFamily="18" charset="0"/>
                            <a:cs typeface="Arial" panose="020B0604020202020204" pitchFamily="34" charset="0"/>
                          </a:rPr>
                          <m:t>𝑖</m:t>
                        </m:r>
                      </m:sub>
                    </m:sSub>
                  </m:oMath>
                </a14:m>
                <a:r>
                  <a:rPr lang="en-US" sz="800" dirty="0">
                    <a:latin typeface="Arial" panose="020B0604020202020204" pitchFamily="34" charset="0"/>
                    <a:cs typeface="Arial" panose="020B0604020202020204" pitchFamily="34" charset="0"/>
                  </a:rPr>
                  <a:t> diagonal values, which are the prioritization weights for each item to be loaded close to the off-loading point.</a:t>
                </a:r>
              </a:p>
              <a:p>
                <a:pPr marR="0" lvl="0" algn="ctr" defTabSz="457200" rtl="0" eaLnBrk="1" fontAlgn="base" latinLnBrk="0" hangingPunct="1">
                  <a:lnSpc>
                    <a:spcPct val="90000"/>
                  </a:lnSpc>
                  <a:spcBef>
                    <a:spcPts val="400"/>
                  </a:spcBef>
                  <a:spcAft>
                    <a:spcPts val="0"/>
                  </a:spcAft>
                  <a:buClr>
                    <a:schemeClr val="tx1"/>
                  </a:buClr>
                  <a:buSzPct val="100000"/>
                  <a:tabLst/>
                  <a:defRPr/>
                </a:pPr>
                <a:r>
                  <a:rPr kumimoji="0" lang="en-US" sz="800" b="1"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General Observation</a:t>
                </a:r>
              </a:p>
              <a:p>
                <a:pPr marL="171450" indent="-171450">
                  <a:lnSpc>
                    <a:spcPct val="90000"/>
                  </a:lnSpc>
                  <a:spcBef>
                    <a:spcPts val="400"/>
                  </a:spcBef>
                  <a:spcAft>
                    <a:spcPts val="0"/>
                  </a:spcAft>
                  <a:buClr>
                    <a:schemeClr val="tx1"/>
                  </a:buClr>
                  <a:buSzPct val="100000"/>
                  <a:buFont typeface="Arial" panose="020B0604020202020204" pitchFamily="34" charset="0"/>
                  <a:buChar char="•"/>
                  <a:defRPr/>
                </a:pPr>
                <a:r>
                  <a:rPr lang="en-US" sz="800" dirty="0">
                    <a:latin typeface="Arial" panose="020B0604020202020204" pitchFamily="34" charset="0"/>
                    <a:cs typeface="Arial" panose="020B0604020202020204" pitchFamily="34" charset="0"/>
                  </a:rPr>
                  <a:t>Group unity, item-level prioritization, and group-level prioritization all seem to hold well with the </a:t>
                </a:r>
                <a:r>
                  <a:rPr lang="en-US" sz="800" i="1" dirty="0">
                    <a:solidFill>
                      <a:srgbClr val="0040C0"/>
                    </a:solidFill>
                    <a:latin typeface="Arial" panose="020B0604020202020204" pitchFamily="34" charset="0"/>
                    <a:cs typeface="Arial" panose="020B0604020202020204" pitchFamily="34" charset="0"/>
                  </a:rPr>
                  <a:t>current method of constructing P matrix diagonal weights</a:t>
                </a:r>
                <a:r>
                  <a:rPr lang="en-US" sz="800" dirty="0">
                    <a:latin typeface="Arial" panose="020B0604020202020204" pitchFamily="34" charset="0"/>
                    <a:cs typeface="Arial" panose="020B0604020202020204" pitchFamily="34" charset="0"/>
                  </a:rPr>
                  <a:t>.</a:t>
                </a:r>
              </a:p>
              <a:p>
                <a:pPr marL="171450" marR="0" lvl="0" indent="-171450" defTabSz="457200" rtl="0" eaLnBrk="1" fontAlgn="base" latinLnBrk="0" hangingPunct="1">
                  <a:lnSpc>
                    <a:spcPct val="90000"/>
                  </a:lnSpc>
                  <a:spcBef>
                    <a:spcPts val="400"/>
                  </a:spcBef>
                  <a:spcAft>
                    <a:spcPts val="0"/>
                  </a:spcAft>
                  <a:buClr>
                    <a:schemeClr val="tx1"/>
                  </a:buClr>
                  <a:buSzPct val="100000"/>
                  <a:buFont typeface="Arial" panose="020B0604020202020204" pitchFamily="34" charset="0"/>
                  <a:buChar char="•"/>
                  <a:tabLst/>
                  <a:defRPr/>
                </a:pPr>
                <a:endParaRPr kumimoji="0" lang="en-US" sz="800" i="0"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4EDBF666-4A96-F47A-59AC-4429173BA50D}"/>
                  </a:ext>
                </a:extLst>
              </p:cNvPr>
              <p:cNvSpPr txBox="1">
                <a:spLocks noRot="1" noChangeAspect="1" noMove="1" noResize="1" noEditPoints="1" noAdjustHandles="1" noChangeArrowheads="1" noChangeShapeType="1" noTextEdit="1"/>
              </p:cNvSpPr>
              <p:nvPr/>
            </p:nvSpPr>
            <p:spPr>
              <a:xfrm>
                <a:off x="1985231" y="1262090"/>
                <a:ext cx="5173538" cy="1623842"/>
              </a:xfrm>
              <a:prstGeom prst="rect">
                <a:avLst/>
              </a:prstGeom>
              <a:blipFill>
                <a:blip r:embed="rId6"/>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43A95893-32B8-8B16-226F-DF473256A98F}"/>
              </a:ext>
            </a:extLst>
          </p:cNvPr>
          <p:cNvSpPr txBox="1"/>
          <p:nvPr/>
        </p:nvSpPr>
        <p:spPr>
          <a:xfrm>
            <a:off x="371475" y="4047928"/>
            <a:ext cx="2828925" cy="535531"/>
          </a:xfrm>
          <a:prstGeom prst="rect">
            <a:avLst/>
          </a:prstGeom>
          <a:noFill/>
        </p:spPr>
        <p:txBody>
          <a:bodyPr wrap="square">
            <a:spAutoFit/>
          </a:bodyPr>
          <a:lstStyle/>
          <a:p>
            <a:pPr marL="115888" marR="0" lvl="0" indent="-115888" algn="l" defTabSz="457200" rtl="0" eaLnBrk="1" fontAlgn="base" latinLnBrk="0" hangingPunct="1">
              <a:lnSpc>
                <a:spcPct val="90000"/>
              </a:lnSpc>
              <a:spcBef>
                <a:spcPts val="400"/>
              </a:spcBef>
              <a:spcAft>
                <a:spcPts val="0"/>
              </a:spcAft>
              <a:buClr>
                <a:schemeClr val="tx1"/>
              </a:buClr>
              <a:buSzPct val="100000"/>
              <a:buFont typeface="Arial" panose="020B0604020202020204" pitchFamily="34" charset="0"/>
              <a:buChar char="•"/>
              <a:tabLst/>
              <a:defRPr/>
            </a:pPr>
            <a:r>
              <a:rPr lang="en-US" sz="800" dirty="0">
                <a:latin typeface="Arial" panose="020B0604020202020204" pitchFamily="34" charset="0"/>
                <a:cs typeface="Arial" panose="020B0604020202020204" pitchFamily="34" charset="0"/>
              </a:rPr>
              <a:t>This problem has the original test problem’s group priorities, and it performs as expected when the </a:t>
            </a:r>
            <a:r>
              <a:rPr lang="en-US" sz="800" u="sng" dirty="0">
                <a:latin typeface="Arial" panose="020B0604020202020204" pitchFamily="34" charset="0"/>
                <a:cs typeface="Arial" panose="020B0604020202020204" pitchFamily="34" charset="0"/>
              </a:rPr>
              <a:t>highest priority group has two items</a:t>
            </a:r>
            <a:r>
              <a:rPr lang="en-US" sz="800" i="1" dirty="0">
                <a:solidFill>
                  <a:srgbClr val="0040C0"/>
                </a:solidFill>
                <a:latin typeface="Arial" panose="020B0604020202020204" pitchFamily="34" charset="0"/>
                <a:cs typeface="Arial" panose="020B0604020202020204" pitchFamily="34" charset="0"/>
              </a:rPr>
              <a:t> </a:t>
            </a:r>
            <a:r>
              <a:rPr lang="en-US" sz="800" dirty="0">
                <a:latin typeface="Arial" panose="020B0604020202020204" pitchFamily="34" charset="0"/>
                <a:cs typeface="Arial" panose="020B0604020202020204" pitchFamily="34" charset="0"/>
              </a:rPr>
              <a:t>and the </a:t>
            </a:r>
            <a:r>
              <a:rPr lang="en-US" sz="800" u="sng" dirty="0">
                <a:latin typeface="Arial" panose="020B0604020202020204" pitchFamily="34" charset="0"/>
                <a:cs typeface="Arial" panose="020B0604020202020204" pitchFamily="34" charset="0"/>
              </a:rPr>
              <a:t>second highest priority group has ten items</a:t>
            </a:r>
            <a:r>
              <a:rPr lang="en-US" sz="800" dirty="0">
                <a:latin typeface="Arial" panose="020B0604020202020204" pitchFamily="34" charset="0"/>
                <a:cs typeface="Arial" panose="020B0604020202020204" pitchFamily="34" charset="0"/>
              </a:rPr>
              <a:t>.</a:t>
            </a: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B5F86483-BD60-76C7-43B7-4CA918A6E864}"/>
              </a:ext>
            </a:extLst>
          </p:cNvPr>
          <p:cNvSpPr txBox="1"/>
          <p:nvPr/>
        </p:nvSpPr>
        <p:spPr>
          <a:xfrm>
            <a:off x="3248025" y="4047928"/>
            <a:ext cx="2767013" cy="424732"/>
          </a:xfrm>
          <a:prstGeom prst="rect">
            <a:avLst/>
          </a:prstGeom>
          <a:noFill/>
        </p:spPr>
        <p:txBody>
          <a:bodyPr wrap="square">
            <a:spAutoFit/>
          </a:bodyPr>
          <a:lstStyle/>
          <a:p>
            <a:pPr marL="115888" marR="0" lvl="0" indent="-115888" algn="l" defTabSz="457200" rtl="0" eaLnBrk="1" fontAlgn="base" latinLnBrk="0" hangingPunct="1">
              <a:lnSpc>
                <a:spcPct val="90000"/>
              </a:lnSpc>
              <a:spcBef>
                <a:spcPts val="400"/>
              </a:spcBef>
              <a:spcAft>
                <a:spcPts val="0"/>
              </a:spcAft>
              <a:buClr>
                <a:schemeClr val="tx1"/>
              </a:buClr>
              <a:buSzPct val="100000"/>
              <a:buFont typeface="Arial" panose="020B0604020202020204" pitchFamily="34" charset="0"/>
              <a:buChar char="•"/>
              <a:tabLst/>
              <a:defRPr/>
            </a:pPr>
            <a:r>
              <a:rPr lang="en-US" sz="800" dirty="0">
                <a:latin typeface="Arial" panose="020B0604020202020204" pitchFamily="34" charset="0"/>
                <a:cs typeface="Arial" panose="020B0604020202020204" pitchFamily="34" charset="0"/>
              </a:rPr>
              <a:t>It may be possible to </a:t>
            </a:r>
            <a:r>
              <a:rPr lang="en-US" sz="800" i="1" dirty="0">
                <a:solidFill>
                  <a:srgbClr val="0040C0"/>
                </a:solidFill>
                <a:latin typeface="Arial" panose="020B0604020202020204" pitchFamily="34" charset="0"/>
                <a:cs typeface="Arial" panose="020B0604020202020204" pitchFamily="34" charset="0"/>
              </a:rPr>
              <a:t>load smaller item groups closer to the off-loading point without sacrificing the group unity of other groups</a:t>
            </a:r>
            <a:r>
              <a:rPr lang="en-US" sz="800" dirty="0">
                <a:latin typeface="Arial" panose="020B0604020202020204" pitchFamily="34" charset="0"/>
                <a:cs typeface="Arial" panose="020B0604020202020204" pitchFamily="34" charset="0"/>
              </a:rPr>
              <a:t>. </a:t>
            </a: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848E627C-0072-3239-3191-086B1FDD1742}"/>
              </a:ext>
            </a:extLst>
          </p:cNvPr>
          <p:cNvSpPr txBox="1"/>
          <p:nvPr/>
        </p:nvSpPr>
        <p:spPr>
          <a:xfrm>
            <a:off x="6062663" y="4047928"/>
            <a:ext cx="2590799" cy="1030026"/>
          </a:xfrm>
          <a:prstGeom prst="rect">
            <a:avLst/>
          </a:prstGeom>
          <a:noFill/>
        </p:spPr>
        <p:txBody>
          <a:bodyPr wrap="square">
            <a:spAutoFit/>
          </a:bodyPr>
          <a:lstStyle/>
          <a:p>
            <a:pPr marL="115888" marR="0" lvl="0" indent="-115888" algn="l" defTabSz="457200" rtl="0" eaLnBrk="1" fontAlgn="base" latinLnBrk="0" hangingPunct="1">
              <a:lnSpc>
                <a:spcPct val="90000"/>
              </a:lnSpc>
              <a:spcBef>
                <a:spcPts val="400"/>
              </a:spcBef>
              <a:spcAft>
                <a:spcPts val="0"/>
              </a:spcAft>
              <a:buClr>
                <a:schemeClr val="tx1"/>
              </a:buClr>
              <a:buSzPct val="100000"/>
              <a:buFont typeface="Arial" panose="020B0604020202020204" pitchFamily="34" charset="0"/>
              <a:buChar char="•"/>
              <a:tabLst/>
              <a:defRPr/>
            </a:pPr>
            <a:r>
              <a:rPr lang="en-US" sz="800" dirty="0">
                <a:latin typeface="Arial" panose="020B0604020202020204" pitchFamily="34" charset="0"/>
                <a:cs typeface="Arial" panose="020B0604020202020204" pitchFamily="34" charset="0"/>
              </a:rPr>
              <a:t>When the two-item group is last in priority, as we would hope/expect, it does not supersede the priority of other groups being closer to the off-loading point. </a:t>
            </a:r>
          </a:p>
          <a:p>
            <a:pPr marL="115888" marR="0" lvl="0" indent="-115888" algn="l" defTabSz="457200" rtl="0" eaLnBrk="1" fontAlgn="base" latinLnBrk="0" hangingPunct="1">
              <a:lnSpc>
                <a:spcPct val="90000"/>
              </a:lnSpc>
              <a:spcBef>
                <a:spcPts val="400"/>
              </a:spcBef>
              <a:spcAft>
                <a:spcPts val="0"/>
              </a:spcAft>
              <a:buClr>
                <a:schemeClr val="tx1"/>
              </a:buClr>
              <a:buSzPct val="100000"/>
              <a:buFont typeface="Arial" panose="020B0604020202020204" pitchFamily="34" charset="0"/>
              <a:buChar char="•"/>
              <a:tabLst/>
              <a:defRPr/>
            </a:pPr>
            <a:r>
              <a:rPr lang="en-US" sz="800" dirty="0">
                <a:latin typeface="Arial" panose="020B0604020202020204" pitchFamily="34" charset="0"/>
                <a:cs typeface="Arial" panose="020B0604020202020204" pitchFamily="34" charset="0"/>
              </a:rPr>
              <a:t>For two larger groups with adjacent priority levels, it may be beneficial to load items in flatter columns as each group will be relatively close to the off-loading point while maintaining group unity.</a:t>
            </a:r>
          </a:p>
        </p:txBody>
      </p:sp>
      <p:sp>
        <p:nvSpPr>
          <p:cNvPr id="7" name="Slide Number Placeholder 6">
            <a:extLst>
              <a:ext uri="{FF2B5EF4-FFF2-40B4-BE49-F238E27FC236}">
                <a16:creationId xmlns:a16="http://schemas.microsoft.com/office/drawing/2014/main" id="{703AA880-25BB-5457-9D39-60D6037EC74B}"/>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768218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9" name="Google Shape;49;p8"/>
          <p:cNvSpPr txBox="1"/>
          <p:nvPr/>
        </p:nvSpPr>
        <p:spPr>
          <a:xfrm>
            <a:off x="423581" y="666653"/>
            <a:ext cx="8222877" cy="987941"/>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t" anchorCtr="0">
            <a:spAutoFit/>
          </a:bodyPr>
          <a:lstStyle/>
          <a:p>
            <a:pPr>
              <a:lnSpc>
                <a:spcPct val="115000"/>
              </a:lnSpc>
              <a:spcBef>
                <a:spcPts val="0"/>
              </a:spcBef>
              <a:spcAft>
                <a:spcPts val="0"/>
              </a:spcAft>
            </a:pPr>
            <a:r>
              <a:rPr lang="en" sz="1600" b="1" dirty="0">
                <a:solidFill>
                  <a:schemeClr val="dk1"/>
                </a:solidFill>
                <a:latin typeface="Arial" panose="020B0604020202020204" pitchFamily="34" charset="0"/>
                <a:cs typeface="Arial" panose="020B0604020202020204" pitchFamily="34" charset="0"/>
              </a:rPr>
              <a:t>Purpose: </a:t>
            </a:r>
            <a:r>
              <a:rPr lang="en-US" sz="1600" dirty="0">
                <a:solidFill>
                  <a:schemeClr val="dk1"/>
                </a:solidFill>
                <a:latin typeface="Arial" panose="020B0604020202020204" pitchFamily="34" charset="0"/>
                <a:cs typeface="Arial" panose="020B0604020202020204" pitchFamily="34" charset="0"/>
              </a:rPr>
              <a:t>Discuss doctrinal methods of combat load planning, highlight historical examples that required detailed planning, and present the vision for an ongoing research effort to optimize combat load planning for future conflicts in contested environments.</a:t>
            </a:r>
            <a:endParaRPr sz="1600" dirty="0">
              <a:latin typeface="Arial" panose="020B0604020202020204" pitchFamily="34" charset="0"/>
              <a:cs typeface="Arial" panose="020B0604020202020204" pitchFamily="34" charset="0"/>
            </a:endParaRPr>
          </a:p>
        </p:txBody>
      </p:sp>
      <p:sp>
        <p:nvSpPr>
          <p:cNvPr id="6" name="Content Placeholder 1">
            <a:extLst>
              <a:ext uri="{FF2B5EF4-FFF2-40B4-BE49-F238E27FC236}">
                <a16:creationId xmlns:a16="http://schemas.microsoft.com/office/drawing/2014/main" id="{6DC6DF6C-DE1C-A2A8-D67C-C4757BDB8855}"/>
              </a:ext>
            </a:extLst>
          </p:cNvPr>
          <p:cNvSpPr txBox="1">
            <a:spLocks/>
          </p:cNvSpPr>
          <p:nvPr/>
        </p:nvSpPr>
        <p:spPr bwMode="auto">
          <a:xfrm>
            <a:off x="1453805" y="1773428"/>
            <a:ext cx="6065702" cy="3247305"/>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marL="168275" indent="-168275" algn="l" rtl="0" eaLnBrk="1" fontAlgn="base" hangingPunct="1">
              <a:lnSpc>
                <a:spcPct val="90000"/>
              </a:lnSpc>
              <a:spcBef>
                <a:spcPct val="50000"/>
              </a:spcBef>
              <a:spcAft>
                <a:spcPct val="0"/>
              </a:spcAft>
              <a:buClr>
                <a:srgbClr val="000000"/>
              </a:buClr>
              <a:buChar char="•"/>
              <a:defRPr sz="2000" b="1">
                <a:solidFill>
                  <a:srgbClr val="000000"/>
                </a:solidFill>
                <a:latin typeface="+mn-lt"/>
                <a:ea typeface="+mn-ea"/>
                <a:cs typeface="+mn-cs"/>
              </a:defRPr>
            </a:lvl1pPr>
            <a:lvl2pPr marL="625475" indent="-168275" algn="l" rtl="0" eaLnBrk="1" fontAlgn="base" hangingPunct="1">
              <a:lnSpc>
                <a:spcPct val="90000"/>
              </a:lnSpc>
              <a:spcBef>
                <a:spcPts val="60"/>
              </a:spcBef>
              <a:spcAft>
                <a:spcPct val="0"/>
              </a:spcAft>
              <a:buClr>
                <a:srgbClr val="000000"/>
              </a:buClr>
              <a:buChar char="–"/>
              <a:defRPr sz="1800" b="1">
                <a:solidFill>
                  <a:srgbClr val="000000"/>
                </a:solidFill>
                <a:latin typeface="+mn-lt"/>
              </a:defRPr>
            </a:lvl2pPr>
            <a:lvl3pPr marL="1082675" indent="-168275" algn="l" rtl="0" eaLnBrk="1" fontAlgn="base" hangingPunct="1">
              <a:lnSpc>
                <a:spcPct val="90000"/>
              </a:lnSpc>
              <a:spcBef>
                <a:spcPts val="60"/>
              </a:spcBef>
              <a:spcAft>
                <a:spcPct val="0"/>
              </a:spcAft>
              <a:buClr>
                <a:srgbClr val="000000"/>
              </a:buClr>
              <a:buChar char="-"/>
              <a:defRPr sz="1600" b="1">
                <a:solidFill>
                  <a:srgbClr val="000000"/>
                </a:solidFill>
                <a:latin typeface="+mn-lt"/>
              </a:defRPr>
            </a:lvl3pPr>
            <a:lvl4pPr marL="1539875" indent="-168275" algn="l" rtl="0" eaLnBrk="1" fontAlgn="base" hangingPunct="1">
              <a:spcBef>
                <a:spcPct val="20000"/>
              </a:spcBef>
              <a:spcAft>
                <a:spcPct val="0"/>
              </a:spcAft>
              <a:buClr>
                <a:srgbClr val="919191"/>
              </a:buClr>
              <a:buSzPct val="100000"/>
              <a:buChar char="–"/>
              <a:defRPr sz="1600">
                <a:solidFill>
                  <a:srgbClr val="919191"/>
                </a:solidFill>
                <a:latin typeface="+mn-lt"/>
              </a:defRPr>
            </a:lvl4pPr>
            <a:lvl5pPr marL="1997075" indent="-168275" algn="l" rtl="0" eaLnBrk="1" fontAlgn="base" hangingPunct="1">
              <a:spcBef>
                <a:spcPct val="20000"/>
              </a:spcBef>
              <a:spcAft>
                <a:spcPct val="0"/>
              </a:spcAft>
              <a:buClr>
                <a:srgbClr val="919191"/>
              </a:buClr>
              <a:buSzPct val="100000"/>
              <a:buChar char="›"/>
              <a:defRPr sz="1600">
                <a:solidFill>
                  <a:srgbClr val="919191"/>
                </a:solidFill>
                <a:latin typeface="+mn-lt"/>
              </a:defRPr>
            </a:lvl5pPr>
            <a:lvl6pPr marL="2514600" indent="-228600" algn="l" rtl="0" eaLnBrk="1" fontAlgn="base" hangingPunct="1">
              <a:spcBef>
                <a:spcPct val="20000"/>
              </a:spcBef>
              <a:spcAft>
                <a:spcPct val="0"/>
              </a:spcAft>
              <a:buClr>
                <a:srgbClr val="919191"/>
              </a:buClr>
              <a:buSzPct val="100000"/>
              <a:buChar char="›"/>
              <a:defRPr sz="2000">
                <a:solidFill>
                  <a:srgbClr val="919191"/>
                </a:solidFill>
                <a:latin typeface="+mn-lt"/>
              </a:defRPr>
            </a:lvl6pPr>
            <a:lvl7pPr marL="2971800" indent="-228600" algn="l" rtl="0" eaLnBrk="1" fontAlgn="base" hangingPunct="1">
              <a:spcBef>
                <a:spcPct val="20000"/>
              </a:spcBef>
              <a:spcAft>
                <a:spcPct val="0"/>
              </a:spcAft>
              <a:buClr>
                <a:srgbClr val="919191"/>
              </a:buClr>
              <a:buSzPct val="100000"/>
              <a:buChar char="›"/>
              <a:defRPr sz="2000">
                <a:solidFill>
                  <a:srgbClr val="919191"/>
                </a:solidFill>
                <a:latin typeface="+mn-lt"/>
              </a:defRPr>
            </a:lvl7pPr>
            <a:lvl8pPr marL="3429000" indent="-228600" algn="l" rtl="0" eaLnBrk="1" fontAlgn="base" hangingPunct="1">
              <a:spcBef>
                <a:spcPct val="20000"/>
              </a:spcBef>
              <a:spcAft>
                <a:spcPct val="0"/>
              </a:spcAft>
              <a:buClr>
                <a:srgbClr val="919191"/>
              </a:buClr>
              <a:buSzPct val="100000"/>
              <a:buChar char="›"/>
              <a:defRPr sz="2000">
                <a:solidFill>
                  <a:srgbClr val="919191"/>
                </a:solidFill>
                <a:latin typeface="+mn-lt"/>
              </a:defRPr>
            </a:lvl8pPr>
            <a:lvl9pPr marL="3886200" indent="-228600" algn="l" rtl="0" eaLnBrk="1" fontAlgn="base" hangingPunct="1">
              <a:spcBef>
                <a:spcPct val="20000"/>
              </a:spcBef>
              <a:spcAft>
                <a:spcPct val="0"/>
              </a:spcAft>
              <a:buClr>
                <a:srgbClr val="919191"/>
              </a:buClr>
              <a:buSzPct val="100000"/>
              <a:buChar char="›"/>
              <a:defRPr sz="2000">
                <a:solidFill>
                  <a:srgbClr val="919191"/>
                </a:solidFill>
                <a:latin typeface="+mn-lt"/>
              </a:defRPr>
            </a:lvl9pPr>
          </a:lstStyle>
          <a:p>
            <a:pPr marL="228600" marR="0" lvl="0" indent="-228600" algn="ctr" defTabSz="914400" rtl="0" eaLnBrk="1" fontAlgn="base" latinLnBrk="0" hangingPunct="1">
              <a:lnSpc>
                <a:spcPct val="90000"/>
              </a:lnSpc>
              <a:spcBef>
                <a:spcPts val="400"/>
              </a:spcBef>
              <a:spcAft>
                <a:spcPct val="0"/>
              </a:spcAft>
              <a:buClr>
                <a:srgbClr val="000000"/>
              </a:buClr>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Arial"/>
                <a:ea typeface="+mn-ea"/>
                <a:cs typeface="+mn-cs"/>
              </a:rPr>
              <a:t>Agenda:</a:t>
            </a:r>
          </a:p>
          <a:p>
            <a:pPr marL="228600" marR="0" lvl="0" indent="-228600" algn="l" defTabSz="914400" rtl="0" eaLnBrk="1" fontAlgn="base" latinLnBrk="0" hangingPunct="1">
              <a:lnSpc>
                <a:spcPct val="90000"/>
              </a:lnSpc>
              <a:spcBef>
                <a:spcPts val="400"/>
              </a:spcBef>
              <a:spcAft>
                <a:spcPct val="0"/>
              </a:spcAft>
              <a:buClr>
                <a:srgbClr val="000000"/>
              </a:buClr>
              <a:buSzTx/>
              <a:buFontTx/>
              <a:buChar char="•"/>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rPr>
              <a:t>Problem Motivation and Research Question.</a:t>
            </a:r>
            <a:endParaRPr kumimoji="0" lang="en-US" sz="1800" b="0" i="0" u="none" strike="noStrike" kern="0" cap="none" spc="0" normalizeH="0" baseline="0" noProof="0" dirty="0">
              <a:ln>
                <a:noFill/>
              </a:ln>
              <a:solidFill>
                <a:sysClr val="windowText" lastClr="000000"/>
              </a:solidFill>
              <a:effectLst/>
              <a:uLnTx/>
              <a:uFillTx/>
              <a:latin typeface="Arial"/>
              <a:ea typeface="+mn-ea"/>
              <a:cs typeface="+mn-cs"/>
            </a:endParaRPr>
          </a:p>
          <a:p>
            <a:pPr marL="228600" marR="0" lvl="0" indent="-228600" algn="l" defTabSz="914400" rtl="0" eaLnBrk="1" fontAlgn="base" latinLnBrk="0" hangingPunct="1">
              <a:lnSpc>
                <a:spcPct val="90000"/>
              </a:lnSpc>
              <a:spcBef>
                <a:spcPts val="400"/>
              </a:spcBef>
              <a:spcAft>
                <a:spcPct val="0"/>
              </a:spcAft>
              <a:buClr>
                <a:srgbClr val="000000"/>
              </a:buClr>
              <a:buSzTx/>
              <a:buFontTx/>
              <a:buChar char="•"/>
              <a:tabLst/>
              <a:defRPr/>
            </a:pPr>
            <a:r>
              <a:rPr kumimoji="0" lang="en-US" sz="1800" b="0" i="0" u="none" strike="noStrike" kern="0" cap="none" spc="0" normalizeH="0" baseline="0" noProof="0" dirty="0">
                <a:ln>
                  <a:noFill/>
                </a:ln>
                <a:solidFill>
                  <a:sysClr val="windowText" lastClr="000000"/>
                </a:solidFill>
                <a:effectLst/>
                <a:uLnTx/>
                <a:uFillTx/>
                <a:latin typeface="Arial"/>
                <a:ea typeface="+mn-ea"/>
                <a:cs typeface="+mn-cs"/>
              </a:rPr>
              <a:t>Historical Examples.</a:t>
            </a:r>
          </a:p>
          <a:p>
            <a:pPr marL="228600" marR="0" lvl="0" indent="-228600" algn="l" defTabSz="914400" rtl="0" eaLnBrk="1" fontAlgn="base" latinLnBrk="0" hangingPunct="1">
              <a:lnSpc>
                <a:spcPct val="90000"/>
              </a:lnSpc>
              <a:spcBef>
                <a:spcPts val="400"/>
              </a:spcBef>
              <a:spcAft>
                <a:spcPct val="0"/>
              </a:spcAft>
              <a:buClr>
                <a:srgbClr val="000000"/>
              </a:buClr>
              <a:buSzTx/>
              <a:buFontTx/>
              <a:buChar char="•"/>
              <a:tabLst/>
              <a:defRPr/>
            </a:pPr>
            <a:r>
              <a:rPr kumimoji="0" lang="en-US" sz="1800" b="0" i="0" u="none" strike="noStrike" kern="0" cap="none" spc="0" normalizeH="0" baseline="0" noProof="0" dirty="0">
                <a:ln>
                  <a:noFill/>
                </a:ln>
                <a:solidFill>
                  <a:sysClr val="windowText" lastClr="000000"/>
                </a:solidFill>
                <a:effectLst/>
                <a:uLnTx/>
                <a:uFillTx/>
                <a:latin typeface="Arial"/>
                <a:ea typeface="+mn-ea"/>
                <a:cs typeface="+mn-cs"/>
              </a:rPr>
              <a:t>Current Doctrine and Methods.</a:t>
            </a:r>
          </a:p>
          <a:p>
            <a:pPr marL="228600" marR="0" lvl="0" indent="-228600" algn="l" defTabSz="914400" rtl="0" eaLnBrk="1" fontAlgn="base" latinLnBrk="0" hangingPunct="1">
              <a:lnSpc>
                <a:spcPct val="90000"/>
              </a:lnSpc>
              <a:spcBef>
                <a:spcPts val="400"/>
              </a:spcBef>
              <a:spcAft>
                <a:spcPct val="0"/>
              </a:spcAft>
              <a:buClr>
                <a:srgbClr val="000000"/>
              </a:buClr>
              <a:buSzTx/>
              <a:buFontTx/>
              <a:buChar char="•"/>
              <a:tabLst/>
              <a:defRPr/>
            </a:pPr>
            <a:r>
              <a:rPr kumimoji="0" lang="en-US" sz="1800" b="0" i="0" u="none" strike="noStrike" kern="0" cap="none" spc="0" normalizeH="0" baseline="0" noProof="0" dirty="0">
                <a:ln>
                  <a:noFill/>
                </a:ln>
                <a:solidFill>
                  <a:sysClr val="windowText" lastClr="000000"/>
                </a:solidFill>
                <a:effectLst/>
                <a:uLnTx/>
                <a:uFillTx/>
                <a:latin typeface="Arial"/>
                <a:ea typeface="+mn-ea"/>
                <a:cs typeface="+mn-cs"/>
              </a:rPr>
              <a:t>Proposed Problem Framework and Approach.</a:t>
            </a:r>
          </a:p>
          <a:p>
            <a:pPr marL="228600" marR="0" lvl="0" indent="-228600" algn="l" defTabSz="914400" rtl="0" eaLnBrk="1" fontAlgn="base" latinLnBrk="0" hangingPunct="1">
              <a:lnSpc>
                <a:spcPct val="90000"/>
              </a:lnSpc>
              <a:spcBef>
                <a:spcPts val="400"/>
              </a:spcBef>
              <a:spcAft>
                <a:spcPct val="0"/>
              </a:spcAft>
              <a:buClr>
                <a:srgbClr val="000000"/>
              </a:buClr>
              <a:buSzTx/>
              <a:buFontTx/>
              <a:buChar char="•"/>
              <a:tabLst/>
              <a:defRPr/>
            </a:pPr>
            <a:r>
              <a:rPr kumimoji="0" lang="en-US" sz="1800" b="0" i="0" u="none" strike="noStrike" kern="0" cap="none" spc="0" normalizeH="0" baseline="0" noProof="0" dirty="0">
                <a:ln>
                  <a:noFill/>
                </a:ln>
                <a:solidFill>
                  <a:sysClr val="windowText" lastClr="000000"/>
                </a:solidFill>
                <a:effectLst/>
                <a:uLnTx/>
                <a:uFillTx/>
                <a:latin typeface="Arial"/>
                <a:ea typeface="+mn-ea"/>
                <a:cs typeface="+mn-cs"/>
              </a:rPr>
              <a:t>Current Modeling Efforts and Next Steps.</a:t>
            </a:r>
          </a:p>
          <a:p>
            <a:pPr marL="228600" marR="0" lvl="0" indent="-228600" algn="l" defTabSz="914400" rtl="0" eaLnBrk="1" fontAlgn="base" latinLnBrk="0" hangingPunct="1">
              <a:lnSpc>
                <a:spcPct val="90000"/>
              </a:lnSpc>
              <a:spcBef>
                <a:spcPts val="400"/>
              </a:spcBef>
              <a:spcAft>
                <a:spcPct val="0"/>
              </a:spcAft>
              <a:buClr>
                <a:srgbClr val="000000"/>
              </a:buClr>
              <a:buSzTx/>
              <a:buFontTx/>
              <a:buChar char="•"/>
              <a:tabLst/>
              <a:defRPr/>
            </a:pPr>
            <a:r>
              <a:rPr lang="en-US" sz="1800" b="0" kern="0" dirty="0">
                <a:solidFill>
                  <a:sysClr val="windowText" lastClr="000000"/>
                </a:solidFill>
                <a:latin typeface="Arial"/>
              </a:rPr>
              <a:t>Potential Results and Conclusion</a:t>
            </a:r>
            <a:r>
              <a:rPr kumimoji="0" lang="en-US" sz="1800" b="0" i="0" u="none" strike="noStrike" kern="0" cap="none" spc="0" normalizeH="0" baseline="0" noProof="0" dirty="0">
                <a:ln>
                  <a:noFill/>
                </a:ln>
                <a:solidFill>
                  <a:sysClr val="windowText" lastClr="000000"/>
                </a:solidFill>
                <a:effectLst/>
                <a:uLnTx/>
                <a:uFillTx/>
                <a:latin typeface="Arial"/>
                <a:ea typeface="+mn-ea"/>
                <a:cs typeface="+mn-cs"/>
              </a:rPr>
              <a:t>.</a:t>
            </a:r>
            <a:endParaRPr kumimoji="0" lang="en-US" sz="2200" b="0" i="0" u="none" strike="noStrike" kern="0" cap="none" spc="0" normalizeH="0" baseline="0" noProof="0" dirty="0">
              <a:ln>
                <a:noFill/>
              </a:ln>
              <a:solidFill>
                <a:sysClr val="windowText" lastClr="000000"/>
              </a:solidFill>
              <a:effectLst/>
              <a:uLnTx/>
              <a:uFillTx/>
              <a:latin typeface="Arial"/>
              <a:ea typeface="+mn-ea"/>
              <a:cs typeface="+mn-cs"/>
            </a:endParaRPr>
          </a:p>
        </p:txBody>
      </p:sp>
      <p:sp>
        <p:nvSpPr>
          <p:cNvPr id="2" name="Slide Number Placeholder 1">
            <a:extLst>
              <a:ext uri="{FF2B5EF4-FFF2-40B4-BE49-F238E27FC236}">
                <a16:creationId xmlns:a16="http://schemas.microsoft.com/office/drawing/2014/main" id="{54FBF30E-DBE7-5C13-F9A5-2B59A85C3947}"/>
              </a:ext>
            </a:extLst>
          </p:cNvPr>
          <p:cNvSpPr>
            <a:spLocks noGrp="1"/>
          </p:cNvSpPr>
          <p:nvPr>
            <p:ph type="sldNum" sz="quarter" idx="12"/>
          </p:nvPr>
        </p:nvSpPr>
        <p:spPr/>
        <p:txBody>
          <a:bodyPr/>
          <a:lstStyle/>
          <a:p>
            <a:pPr>
              <a:defRPr/>
            </a:pPr>
            <a:fld id="{894CBDB6-CEAA-498A-9C06-C01E0CA1A69C}" type="slidenum">
              <a:rPr lang="en-US" smtClean="0"/>
              <a:t>2</a:t>
            </a:fld>
            <a:endParaRPr lang="en-US" dirty="0"/>
          </a:p>
        </p:txBody>
      </p:sp>
    </p:spTree>
    <p:extLst>
      <p:ext uri="{BB962C8B-B14F-4D97-AF65-F5344CB8AC3E}">
        <p14:creationId xmlns:p14="http://schemas.microsoft.com/office/powerpoint/2010/main" val="335791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084279EB-B96B-DA63-147D-EA81AE4FF29A}"/>
            </a:ext>
          </a:extLst>
        </p:cNvPr>
        <p:cNvGrpSpPr/>
        <p:nvPr/>
      </p:nvGrpSpPr>
      <p:grpSpPr>
        <a:xfrm>
          <a:off x="0" y="0"/>
          <a:ext cx="0" cy="0"/>
          <a:chOff x="0" y="0"/>
          <a:chExt cx="0" cy="0"/>
        </a:xfrm>
      </p:grpSpPr>
      <p:sp>
        <p:nvSpPr>
          <p:cNvPr id="5" name="Google Shape;47;p8">
            <a:extLst>
              <a:ext uri="{FF2B5EF4-FFF2-40B4-BE49-F238E27FC236}">
                <a16:creationId xmlns:a16="http://schemas.microsoft.com/office/drawing/2014/main" id="{22ED2756-EB08-59B2-E234-6B6FFB46C429}"/>
              </a:ext>
            </a:extLst>
          </p:cNvPr>
          <p:cNvSpPr txBox="1">
            <a:spLocks/>
          </p:cNvSpPr>
          <p:nvPr/>
        </p:nvSpPr>
        <p:spPr bwMode="auto">
          <a:xfrm>
            <a:off x="792861" y="560933"/>
            <a:ext cx="7558278"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Iterative Group Solve Comparison</a:t>
            </a:r>
          </a:p>
          <a:p>
            <a:pPr>
              <a:spcBef>
                <a:spcPts val="0"/>
              </a:spcBef>
              <a:spcAft>
                <a:spcPts val="0"/>
              </a:spcAft>
            </a:pPr>
            <a:r>
              <a:rPr lang="en-US" sz="1600" i="1" dirty="0"/>
              <a:t>Solution Quality vs. Single Solve with Same Run Time</a:t>
            </a:r>
            <a:endParaRPr lang="en-US" sz="1400" i="1" dirty="0"/>
          </a:p>
        </p:txBody>
      </p:sp>
      <p:grpSp>
        <p:nvGrpSpPr>
          <p:cNvPr id="31" name="Group 30">
            <a:extLst>
              <a:ext uri="{FF2B5EF4-FFF2-40B4-BE49-F238E27FC236}">
                <a16:creationId xmlns:a16="http://schemas.microsoft.com/office/drawing/2014/main" id="{698CC7F5-0B41-DB02-6F4B-0C85482809CD}"/>
              </a:ext>
            </a:extLst>
          </p:cNvPr>
          <p:cNvGrpSpPr/>
          <p:nvPr/>
        </p:nvGrpSpPr>
        <p:grpSpPr>
          <a:xfrm>
            <a:off x="102994" y="562591"/>
            <a:ext cx="1052833" cy="200055"/>
            <a:chOff x="6650738" y="3872484"/>
            <a:chExt cx="1052833" cy="200055"/>
          </a:xfrm>
        </p:grpSpPr>
        <p:sp>
          <p:nvSpPr>
            <p:cNvPr id="33" name="TextBox 32">
              <a:extLst>
                <a:ext uri="{FF2B5EF4-FFF2-40B4-BE49-F238E27FC236}">
                  <a16:creationId xmlns:a16="http://schemas.microsoft.com/office/drawing/2014/main" id="{F65671D0-A2A3-AEC4-B5CB-615BA55EF3CD}"/>
                </a:ext>
              </a:extLst>
            </p:cNvPr>
            <p:cNvSpPr txBox="1"/>
            <p:nvPr/>
          </p:nvSpPr>
          <p:spPr>
            <a:xfrm>
              <a:off x="6650738" y="3872484"/>
              <a:ext cx="1052833" cy="200055"/>
            </a:xfrm>
            <a:prstGeom prst="rect">
              <a:avLst/>
            </a:prstGeom>
            <a:solidFill>
              <a:schemeClr val="bg1"/>
            </a:solidFill>
            <a:ln>
              <a:solidFill>
                <a:schemeClr val="tx1"/>
              </a:solidFill>
            </a:ln>
          </p:spPr>
          <p:txBody>
            <a:bodyPr wrap="square" rtlCol="0">
              <a:spAutoFit/>
            </a:bodyPr>
            <a:lstStyle/>
            <a:p>
              <a:pPr algn="r"/>
              <a:r>
                <a:rPr lang="en-US" sz="700" b="1" dirty="0">
                  <a:latin typeface="Arial" panose="020B0604020202020204" pitchFamily="34" charset="0"/>
                  <a:cs typeface="Arial" panose="020B0604020202020204" pitchFamily="34" charset="0"/>
                </a:rPr>
                <a:t>Off-loading point</a:t>
              </a:r>
            </a:p>
          </p:txBody>
        </p:sp>
        <p:sp>
          <p:nvSpPr>
            <p:cNvPr id="35" name="Star: 5 Points 34">
              <a:extLst>
                <a:ext uri="{FF2B5EF4-FFF2-40B4-BE49-F238E27FC236}">
                  <a16:creationId xmlns:a16="http://schemas.microsoft.com/office/drawing/2014/main" id="{2C3AC2C9-02EB-7260-712D-6631958E0159}"/>
                </a:ext>
              </a:extLst>
            </p:cNvPr>
            <p:cNvSpPr/>
            <p:nvPr/>
          </p:nvSpPr>
          <p:spPr>
            <a:xfrm>
              <a:off x="6708648" y="3901907"/>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F899E98C-F2A5-A48B-DC19-447802780987}"/>
              </a:ext>
            </a:extLst>
          </p:cNvPr>
          <p:cNvGrpSpPr/>
          <p:nvPr/>
        </p:nvGrpSpPr>
        <p:grpSpPr>
          <a:xfrm>
            <a:off x="1361859" y="1324380"/>
            <a:ext cx="6420282" cy="3512239"/>
            <a:chOff x="2680858" y="1324380"/>
            <a:chExt cx="6420282" cy="3512239"/>
          </a:xfrm>
        </p:grpSpPr>
        <p:grpSp>
          <p:nvGrpSpPr>
            <p:cNvPr id="25" name="Group 24">
              <a:extLst>
                <a:ext uri="{FF2B5EF4-FFF2-40B4-BE49-F238E27FC236}">
                  <a16:creationId xmlns:a16="http://schemas.microsoft.com/office/drawing/2014/main" id="{EE890571-152A-C32A-A7DE-FF7D42903784}"/>
                </a:ext>
              </a:extLst>
            </p:cNvPr>
            <p:cNvGrpSpPr/>
            <p:nvPr/>
          </p:nvGrpSpPr>
          <p:grpSpPr>
            <a:xfrm>
              <a:off x="2680858" y="1324380"/>
              <a:ext cx="3439377" cy="1873615"/>
              <a:chOff x="3175993" y="1071958"/>
              <a:chExt cx="3439377" cy="1873615"/>
            </a:xfrm>
          </p:grpSpPr>
          <p:grpSp>
            <p:nvGrpSpPr>
              <p:cNvPr id="34" name="Group 33">
                <a:extLst>
                  <a:ext uri="{FF2B5EF4-FFF2-40B4-BE49-F238E27FC236}">
                    <a16:creationId xmlns:a16="http://schemas.microsoft.com/office/drawing/2014/main" id="{757E7F63-31E4-2B98-CC40-DF31504117B7}"/>
                  </a:ext>
                </a:extLst>
              </p:cNvPr>
              <p:cNvGrpSpPr/>
              <p:nvPr/>
            </p:nvGrpSpPr>
            <p:grpSpPr>
              <a:xfrm>
                <a:off x="3607212" y="2002466"/>
                <a:ext cx="2396817" cy="943107"/>
                <a:chOff x="5631561" y="3802022"/>
                <a:chExt cx="2396817" cy="943107"/>
              </a:xfrm>
            </p:grpSpPr>
            <p:pic>
              <p:nvPicPr>
                <p:cNvPr id="19" name="Picture 18">
                  <a:extLst>
                    <a:ext uri="{FF2B5EF4-FFF2-40B4-BE49-F238E27FC236}">
                      <a16:creationId xmlns:a16="http://schemas.microsoft.com/office/drawing/2014/main" id="{68392B9E-3D0F-60A6-E0F1-FD0038636A83}"/>
                    </a:ext>
                  </a:extLst>
                </p:cNvPr>
                <p:cNvPicPr>
                  <a:picLocks noChangeAspect="1"/>
                </p:cNvPicPr>
                <p:nvPr/>
              </p:nvPicPr>
              <p:blipFill>
                <a:blip r:embed="rId3"/>
                <a:stretch>
                  <a:fillRect/>
                </a:stretch>
              </p:blipFill>
              <p:spPr>
                <a:xfrm>
                  <a:off x="5675375" y="3802022"/>
                  <a:ext cx="2353003" cy="943107"/>
                </a:xfrm>
                <a:prstGeom prst="rect">
                  <a:avLst/>
                </a:prstGeom>
              </p:spPr>
            </p:pic>
            <p:sp>
              <p:nvSpPr>
                <p:cNvPr id="20" name="Star: 5 Points 19">
                  <a:extLst>
                    <a:ext uri="{FF2B5EF4-FFF2-40B4-BE49-F238E27FC236}">
                      <a16:creationId xmlns:a16="http://schemas.microsoft.com/office/drawing/2014/main" id="{22FF47C3-C773-B3A2-DB6F-8DB3696EFB8F}"/>
                    </a:ext>
                  </a:extLst>
                </p:cNvPr>
                <p:cNvSpPr/>
                <p:nvPr/>
              </p:nvSpPr>
              <p:spPr>
                <a:xfrm>
                  <a:off x="5631561" y="4254516"/>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9" name="TextBox 28">
                <a:extLst>
                  <a:ext uri="{FF2B5EF4-FFF2-40B4-BE49-F238E27FC236}">
                    <a16:creationId xmlns:a16="http://schemas.microsoft.com/office/drawing/2014/main" id="{4431C1E7-93A3-4A43-CF53-81C2C911FCC9}"/>
                  </a:ext>
                </a:extLst>
              </p:cNvPr>
              <p:cNvSpPr txBox="1"/>
              <p:nvPr/>
            </p:nvSpPr>
            <p:spPr>
              <a:xfrm>
                <a:off x="3175993" y="1071958"/>
                <a:ext cx="3439377" cy="689420"/>
              </a:xfrm>
              <a:prstGeom prst="rect">
                <a:avLst/>
              </a:prstGeom>
              <a:noFill/>
            </p:spPr>
            <p:txBody>
              <a:bodyPr wrap="square">
                <a:spAutoFit/>
              </a:bodyPr>
              <a:lstStyle/>
              <a:p>
                <a:pPr marL="115888" marR="0" lvl="0" indent="-115888" algn="l" defTabSz="457200" rtl="0" eaLnBrk="1" fontAlgn="base" latinLnBrk="0" hangingPunct="1">
                  <a:lnSpc>
                    <a:spcPct val="90000"/>
                  </a:lnSpc>
                  <a:spcBef>
                    <a:spcPts val="400"/>
                  </a:spcBef>
                  <a:spcAft>
                    <a:spcPts val="0"/>
                  </a:spcAft>
                  <a:buClr>
                    <a:schemeClr val="tx1"/>
                  </a:buClr>
                  <a:buSzPct val="100000"/>
                  <a:buFont typeface="Arial" panose="020B0604020202020204" pitchFamily="34" charset="0"/>
                  <a:buChar char="•"/>
                  <a:tabLst/>
                  <a:defRPr/>
                </a:pPr>
                <a:r>
                  <a:rPr lang="en-US" sz="800" b="1" dirty="0">
                    <a:latin typeface="Arial" panose="020B0604020202020204" pitchFamily="34" charset="0"/>
                    <a:cs typeface="Arial" panose="020B0604020202020204" pitchFamily="34" charset="0"/>
                  </a:rPr>
                  <a:t>Iterative group solve (fixing values by priority group). </a:t>
                </a:r>
                <a:endParaRPr lang="en-US" sz="800" dirty="0">
                  <a:latin typeface="Arial" panose="020B0604020202020204" pitchFamily="34" charset="0"/>
                  <a:cs typeface="Arial" panose="020B0604020202020204" pitchFamily="34" charset="0"/>
                </a:endParaRPr>
              </a:p>
              <a:p>
                <a:pPr marL="573088" lvl="1" indent="-115888">
                  <a:lnSpc>
                    <a:spcPct val="90000"/>
                  </a:lnSpc>
                  <a:spcBef>
                    <a:spcPts val="400"/>
                  </a:spcBef>
                  <a:spcAft>
                    <a:spcPts val="0"/>
                  </a:spcAft>
                  <a:buClr>
                    <a:schemeClr val="tx1"/>
                  </a:buClr>
                  <a:buSzPct val="100000"/>
                  <a:buFont typeface="Arial" panose="020B0604020202020204" pitchFamily="34" charset="0"/>
                  <a:buChar char="•"/>
                  <a:defRPr/>
                </a:pPr>
                <a:r>
                  <a:rPr lang="en-US" sz="800" dirty="0">
                    <a:latin typeface="Arial" panose="020B0604020202020204" pitchFamily="34" charset="0"/>
                    <a:cs typeface="Arial" panose="020B0604020202020204" pitchFamily="34" charset="0"/>
                  </a:rPr>
                  <a:t>300 second time limit for group 2 with 8 items.</a:t>
                </a:r>
              </a:p>
              <a:p>
                <a:pPr marL="573088" lvl="1" indent="-115888">
                  <a:lnSpc>
                    <a:spcPct val="90000"/>
                  </a:lnSpc>
                  <a:spcBef>
                    <a:spcPts val="400"/>
                  </a:spcBef>
                  <a:spcAft>
                    <a:spcPts val="0"/>
                  </a:spcAft>
                  <a:buClr>
                    <a:schemeClr val="tx1"/>
                  </a:buClr>
                  <a:buSzPct val="100000"/>
                  <a:buFont typeface="Arial" panose="020B0604020202020204" pitchFamily="34" charset="0"/>
                  <a:buChar char="•"/>
                  <a:defRPr/>
                </a:pPr>
                <a:r>
                  <a:rPr lang="en-US" sz="800" dirty="0">
                    <a:latin typeface="Arial" panose="020B0604020202020204" pitchFamily="34" charset="0"/>
                    <a:cs typeface="Arial" panose="020B0604020202020204" pitchFamily="34" charset="0"/>
                  </a:rPr>
                  <a:t>300 second time limit for group 1 with 9 items.</a:t>
                </a:r>
              </a:p>
              <a:p>
                <a:pPr marL="573088" lvl="1" indent="-115888">
                  <a:lnSpc>
                    <a:spcPct val="90000"/>
                  </a:lnSpc>
                  <a:spcBef>
                    <a:spcPts val="400"/>
                  </a:spcBef>
                  <a:spcAft>
                    <a:spcPts val="0"/>
                  </a:spcAft>
                  <a:buClr>
                    <a:schemeClr val="tx1"/>
                  </a:buClr>
                  <a:buSzPct val="100000"/>
                  <a:buFont typeface="Arial" panose="020B0604020202020204" pitchFamily="34" charset="0"/>
                  <a:buChar char="•"/>
                  <a:defRPr/>
                </a:pPr>
                <a:r>
                  <a:rPr lang="en-US" sz="800" dirty="0">
                    <a:latin typeface="Arial" panose="020B0604020202020204" pitchFamily="34" charset="0"/>
                    <a:cs typeface="Arial" panose="020B0604020202020204" pitchFamily="34" charset="0"/>
                  </a:rPr>
                  <a:t>16 seconds (solved to optimality) with 7 items.</a:t>
                </a:r>
                <a:endParaRPr lang="en-US" sz="800" b="1" dirty="0">
                  <a:solidFill>
                    <a:prstClr val="black"/>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6576DE82-EC0A-4414-F4A4-ACDC6B797B90}"/>
                  </a:ext>
                </a:extLst>
              </p:cNvPr>
              <p:cNvSpPr txBox="1"/>
              <p:nvPr/>
            </p:nvSpPr>
            <p:spPr>
              <a:xfrm>
                <a:off x="3917404" y="1851127"/>
                <a:ext cx="1820246" cy="184666"/>
              </a:xfrm>
              <a:prstGeom prst="rect">
                <a:avLst/>
              </a:prstGeom>
              <a:noFill/>
            </p:spPr>
            <p:txBody>
              <a:bodyPr wrap="square" rtlCol="0">
                <a:spAutoFit/>
              </a:bodyPr>
              <a:lstStyle/>
              <a:p>
                <a:pPr algn="ctr"/>
                <a:r>
                  <a:rPr lang="en-US" sz="600" b="1" i="1" u="sng" dirty="0">
                    <a:latin typeface="Arial" panose="020B0604020202020204" pitchFamily="34" charset="0"/>
                    <a:cs typeface="Arial" panose="020B0604020202020204" pitchFamily="34" charset="0"/>
                  </a:rPr>
                  <a:t>Obj Value: </a:t>
                </a:r>
                <a:r>
                  <a:rPr lang="en-US" sz="600" b="1" i="1" u="sng" dirty="0">
                    <a:highlight>
                      <a:srgbClr val="00FF00"/>
                    </a:highlight>
                    <a:latin typeface="Arial" panose="020B0604020202020204" pitchFamily="34" charset="0"/>
                    <a:cs typeface="Arial" panose="020B0604020202020204" pitchFamily="34" charset="0"/>
                  </a:rPr>
                  <a:t>1.96E5</a:t>
                </a:r>
                <a:r>
                  <a:rPr lang="en-US" sz="600" b="1" i="1" u="sng" dirty="0">
                    <a:latin typeface="Arial" panose="020B0604020202020204" pitchFamily="34" charset="0"/>
                    <a:cs typeface="Arial" panose="020B0604020202020204" pitchFamily="34" charset="0"/>
                  </a:rPr>
                  <a:t>, 616 second total run time</a:t>
                </a:r>
              </a:p>
            </p:txBody>
          </p:sp>
        </p:grpSp>
        <p:pic>
          <p:nvPicPr>
            <p:cNvPr id="24" name="Picture 23">
              <a:extLst>
                <a:ext uri="{FF2B5EF4-FFF2-40B4-BE49-F238E27FC236}">
                  <a16:creationId xmlns:a16="http://schemas.microsoft.com/office/drawing/2014/main" id="{AD7FB302-5521-62EF-BBFA-50F4EB418DAC}"/>
                </a:ext>
              </a:extLst>
            </p:cNvPr>
            <p:cNvPicPr>
              <a:picLocks noChangeAspect="1"/>
            </p:cNvPicPr>
            <p:nvPr/>
          </p:nvPicPr>
          <p:blipFill>
            <a:blip r:embed="rId4"/>
            <a:stretch>
              <a:fillRect/>
            </a:stretch>
          </p:blipFill>
          <p:spPr>
            <a:xfrm>
              <a:off x="3054971" y="3883986"/>
              <a:ext cx="2391109" cy="952633"/>
            </a:xfrm>
            <a:prstGeom prst="rect">
              <a:avLst/>
            </a:prstGeom>
          </p:spPr>
        </p:pic>
        <p:sp>
          <p:nvSpPr>
            <p:cNvPr id="18" name="TextBox 17">
              <a:extLst>
                <a:ext uri="{FF2B5EF4-FFF2-40B4-BE49-F238E27FC236}">
                  <a16:creationId xmlns:a16="http://schemas.microsoft.com/office/drawing/2014/main" id="{EECF08F3-6D9D-6709-7BDC-FFE9C0A279DE}"/>
                </a:ext>
              </a:extLst>
            </p:cNvPr>
            <p:cNvSpPr txBox="1"/>
            <p:nvPr/>
          </p:nvSpPr>
          <p:spPr>
            <a:xfrm>
              <a:off x="2680858" y="3573575"/>
              <a:ext cx="3338513" cy="203133"/>
            </a:xfrm>
            <a:prstGeom prst="rect">
              <a:avLst/>
            </a:prstGeom>
            <a:noFill/>
          </p:spPr>
          <p:txBody>
            <a:bodyPr wrap="square">
              <a:spAutoFit/>
            </a:bodyPr>
            <a:lstStyle/>
            <a:p>
              <a:pPr marL="115888" marR="0" lvl="0" indent="-115888" defTabSz="457200" rtl="0" eaLnBrk="1" fontAlgn="base" latinLnBrk="0" hangingPunct="1">
                <a:lnSpc>
                  <a:spcPct val="90000"/>
                </a:lnSpc>
                <a:spcBef>
                  <a:spcPts val="400"/>
                </a:spcBef>
                <a:spcAft>
                  <a:spcPts val="0"/>
                </a:spcAft>
                <a:buClr>
                  <a:schemeClr val="tx1"/>
                </a:buClr>
                <a:buSzPct val="100000"/>
                <a:buFont typeface="Arial" panose="020B0604020202020204" pitchFamily="34" charset="0"/>
                <a:buChar char="•"/>
                <a:tabLst/>
                <a:defRPr/>
              </a:pPr>
              <a:r>
                <a:rPr lang="en-US" sz="800" b="1" dirty="0">
                  <a:latin typeface="Arial" panose="020B0604020202020204" pitchFamily="34" charset="0"/>
                  <a:cs typeface="Arial" panose="020B0604020202020204" pitchFamily="34" charset="0"/>
                </a:rPr>
                <a:t>Original Problem with same run time as iterative group solve. </a:t>
              </a:r>
              <a:endParaRPr lang="en-US" sz="8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5DB67035-017E-8707-DC05-158E0B2B14BE}"/>
                </a:ext>
              </a:extLst>
            </p:cNvPr>
            <p:cNvSpPr txBox="1"/>
            <p:nvPr/>
          </p:nvSpPr>
          <p:spPr>
            <a:xfrm>
              <a:off x="3490422" y="3742173"/>
              <a:ext cx="1820246" cy="184666"/>
            </a:xfrm>
            <a:prstGeom prst="rect">
              <a:avLst/>
            </a:prstGeom>
            <a:noFill/>
          </p:spPr>
          <p:txBody>
            <a:bodyPr wrap="square" rtlCol="0">
              <a:spAutoFit/>
            </a:bodyPr>
            <a:lstStyle/>
            <a:p>
              <a:pPr algn="ctr"/>
              <a:r>
                <a:rPr lang="en-US" sz="600" b="1" i="1" u="sng" dirty="0">
                  <a:latin typeface="Arial" panose="020B0604020202020204" pitchFamily="34" charset="0"/>
                  <a:cs typeface="Arial" panose="020B0604020202020204" pitchFamily="34" charset="0"/>
                </a:rPr>
                <a:t>Obj Value: </a:t>
              </a:r>
              <a:r>
                <a:rPr lang="en-US" sz="600" b="1" i="1" u="sng" dirty="0">
                  <a:highlight>
                    <a:srgbClr val="FFFF00"/>
                  </a:highlight>
                  <a:latin typeface="Arial" panose="020B0604020202020204" pitchFamily="34" charset="0"/>
                  <a:cs typeface="Arial" panose="020B0604020202020204" pitchFamily="34" charset="0"/>
                </a:rPr>
                <a:t>2.00E5</a:t>
              </a:r>
              <a:r>
                <a:rPr lang="en-US" sz="600" b="1" i="1" u="sng" dirty="0">
                  <a:latin typeface="Arial" panose="020B0604020202020204" pitchFamily="34" charset="0"/>
                  <a:cs typeface="Arial" panose="020B0604020202020204" pitchFamily="34" charset="0"/>
                </a:rPr>
                <a:t>, 616 second run time</a:t>
              </a:r>
            </a:p>
          </p:txBody>
        </p:sp>
        <p:sp>
          <p:nvSpPr>
            <p:cNvPr id="27" name="Star: 5 Points 26">
              <a:extLst>
                <a:ext uri="{FF2B5EF4-FFF2-40B4-BE49-F238E27FC236}">
                  <a16:creationId xmlns:a16="http://schemas.microsoft.com/office/drawing/2014/main" id="{1DA11CEE-4111-5562-78B7-77B8478A44F6}"/>
                </a:ext>
              </a:extLst>
            </p:cNvPr>
            <p:cNvSpPr/>
            <p:nvPr/>
          </p:nvSpPr>
          <p:spPr>
            <a:xfrm>
              <a:off x="3018731" y="4307221"/>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A1888B31-E165-AB59-7C4D-667751AAF7BD}"/>
                </a:ext>
              </a:extLst>
            </p:cNvPr>
            <p:cNvSpPr txBox="1"/>
            <p:nvPr/>
          </p:nvSpPr>
          <p:spPr>
            <a:xfrm>
              <a:off x="6486130" y="1357534"/>
              <a:ext cx="2615010" cy="2505301"/>
            </a:xfrm>
            <a:prstGeom prst="rect">
              <a:avLst/>
            </a:prstGeom>
            <a:noFill/>
            <a:ln>
              <a:solidFill>
                <a:schemeClr val="tx1"/>
              </a:solidFill>
            </a:ln>
          </p:spPr>
          <p:txBody>
            <a:bodyPr wrap="square">
              <a:spAutoFit/>
            </a:bodyPr>
            <a:lstStyle/>
            <a:p>
              <a:pPr marR="0" lvl="0" algn="ctr" defTabSz="457200" rtl="0" eaLnBrk="1" fontAlgn="base" latinLnBrk="0" hangingPunct="1">
                <a:lnSpc>
                  <a:spcPct val="90000"/>
                </a:lnSpc>
                <a:spcBef>
                  <a:spcPts val="400"/>
                </a:spcBef>
                <a:spcAft>
                  <a:spcPts val="0"/>
                </a:spcAft>
                <a:buClr>
                  <a:schemeClr val="tx1"/>
                </a:buClr>
                <a:buSzPct val="100000"/>
                <a:tabLst/>
                <a:defRPr/>
              </a:pPr>
              <a:r>
                <a:rPr kumimoji="0" lang="en-US" sz="800" b="1"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Observations</a:t>
              </a:r>
            </a:p>
            <a:p>
              <a:pPr marL="171450" indent="-171450">
                <a:lnSpc>
                  <a:spcPct val="90000"/>
                </a:lnSpc>
                <a:spcBef>
                  <a:spcPts val="400"/>
                </a:spcBef>
                <a:spcAft>
                  <a:spcPts val="0"/>
                </a:spcAft>
                <a:buClr>
                  <a:schemeClr val="tx1"/>
                </a:buClr>
                <a:buSzPct val="100000"/>
                <a:buFont typeface="Arial" panose="020B0604020202020204" pitchFamily="34" charset="0"/>
                <a:buChar char="•"/>
                <a:defRPr/>
              </a:pPr>
              <a:r>
                <a:rPr lang="en-US" sz="800" dirty="0">
                  <a:latin typeface="Arial" panose="020B0604020202020204" pitchFamily="34" charset="0"/>
                  <a:cs typeface="Arial" panose="020B0604020202020204" pitchFamily="34" charset="0"/>
                </a:rPr>
                <a:t>The </a:t>
              </a:r>
              <a:r>
                <a:rPr lang="en-US" sz="800" i="1" dirty="0">
                  <a:solidFill>
                    <a:srgbClr val="0040C0"/>
                  </a:solidFill>
                  <a:latin typeface="Arial" panose="020B0604020202020204" pitchFamily="34" charset="0"/>
                  <a:cs typeface="Arial" panose="020B0604020202020204" pitchFamily="34" charset="0"/>
                </a:rPr>
                <a:t>iterative group solve has a slightly better objective value than the single solve approach at the same run time</a:t>
              </a:r>
              <a:r>
                <a:rPr lang="en-US" sz="800" dirty="0">
                  <a:latin typeface="Arial" panose="020B0604020202020204" pitchFamily="34" charset="0"/>
                  <a:cs typeface="Arial" panose="020B0604020202020204" pitchFamily="34" charset="0"/>
                </a:rPr>
                <a:t>.</a:t>
              </a:r>
            </a:p>
            <a:p>
              <a:pPr marL="171450" indent="-171450">
                <a:lnSpc>
                  <a:spcPct val="90000"/>
                </a:lnSpc>
                <a:spcBef>
                  <a:spcPts val="400"/>
                </a:spcBef>
                <a:spcAft>
                  <a:spcPts val="0"/>
                </a:spcAft>
                <a:buClr>
                  <a:schemeClr val="tx1"/>
                </a:buClr>
                <a:buSzPct val="100000"/>
                <a:buFont typeface="Arial" panose="020B0604020202020204" pitchFamily="34" charset="0"/>
                <a:buChar char="•"/>
                <a:defRPr/>
              </a:pPr>
              <a:r>
                <a:rPr kumimoji="0" lang="en-US" sz="800" i="0"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 iterative group solve solution’</a:t>
              </a:r>
              <a:r>
                <a:rPr lang="en-US" sz="800" dirty="0">
                  <a:solidFill>
                    <a:prstClr val="black"/>
                  </a:solidFill>
                  <a:latin typeface="Arial" panose="020B0604020202020204" pitchFamily="34" charset="0"/>
                  <a:cs typeface="Arial" panose="020B0604020202020204" pitchFamily="34" charset="0"/>
                </a:rPr>
                <a:t>s group unity looks “nicer” visually. However, fixing previous groups’ positions could lead to problems when there is heterogeneity in group size.</a:t>
              </a:r>
            </a:p>
            <a:p>
              <a:pPr>
                <a:lnSpc>
                  <a:spcPct val="90000"/>
                </a:lnSpc>
                <a:spcBef>
                  <a:spcPts val="400"/>
                </a:spcBef>
                <a:spcAft>
                  <a:spcPts val="0"/>
                </a:spcAft>
                <a:buClr>
                  <a:schemeClr val="tx1"/>
                </a:buClr>
                <a:buSzPct val="100000"/>
                <a:defRPr/>
              </a:pPr>
              <a:endParaRPr lang="en-US" sz="800" dirty="0">
                <a:solidFill>
                  <a:prstClr val="black"/>
                </a:solidFill>
                <a:latin typeface="Arial" panose="020B0604020202020204" pitchFamily="34" charset="0"/>
                <a:cs typeface="Arial" panose="020B0604020202020204" pitchFamily="34" charset="0"/>
              </a:endParaRPr>
            </a:p>
            <a:p>
              <a:pPr algn="ctr">
                <a:lnSpc>
                  <a:spcPct val="90000"/>
                </a:lnSpc>
                <a:spcBef>
                  <a:spcPts val="400"/>
                </a:spcBef>
                <a:spcAft>
                  <a:spcPts val="0"/>
                </a:spcAft>
                <a:buClr>
                  <a:schemeClr val="tx1"/>
                </a:buClr>
                <a:buSzPct val="100000"/>
                <a:defRPr/>
              </a:pPr>
              <a:r>
                <a:rPr kumimoji="0" lang="en-US" sz="800" b="1"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Insights</a:t>
              </a:r>
            </a:p>
            <a:p>
              <a:pPr marL="171450" indent="-171450">
                <a:lnSpc>
                  <a:spcPct val="90000"/>
                </a:lnSpc>
                <a:spcBef>
                  <a:spcPts val="400"/>
                </a:spcBef>
                <a:spcAft>
                  <a:spcPts val="0"/>
                </a:spcAft>
                <a:buClr>
                  <a:schemeClr val="tx1"/>
                </a:buClr>
                <a:buSzPct val="100000"/>
                <a:buFont typeface="Arial" panose="020B0604020202020204" pitchFamily="34" charset="0"/>
                <a:buChar char="•"/>
                <a:defRPr/>
              </a:pPr>
              <a:r>
                <a:rPr kumimoji="0" lang="en-US" sz="800" i="0"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It seems </a:t>
              </a:r>
              <a:r>
                <a:rPr kumimoji="0" lang="en-US" sz="800" i="1" strike="noStrike" kern="1200" cap="none" spc="0" normalizeH="0" baseline="0" noProof="0" dirty="0">
                  <a:ln>
                    <a:noFill/>
                  </a:ln>
                  <a:solidFill>
                    <a:srgbClr val="0040C0"/>
                  </a:solidFill>
                  <a:effectLst/>
                  <a:uLnTx/>
                  <a:uFillTx/>
                  <a:latin typeface="Arial" panose="020B0604020202020204" pitchFamily="34" charset="0"/>
                  <a:cs typeface="Arial" panose="020B0604020202020204" pitchFamily="34" charset="0"/>
                </a:rPr>
                <a:t>worthwhile to further explore the iterative group solve approach </a:t>
              </a:r>
              <a:r>
                <a:rPr kumimoji="0" lang="en-US" sz="800" i="0"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(fixing previous groups’ item locations), while also comparing with an </a:t>
              </a:r>
              <a:r>
                <a:rPr kumimoji="0" lang="en-US" sz="800" i="1" strike="noStrike" kern="1200" cap="none" spc="0" normalizeH="0" baseline="0" noProof="0" dirty="0">
                  <a:ln>
                    <a:noFill/>
                  </a:ln>
                  <a:solidFill>
                    <a:srgbClr val="0040C0"/>
                  </a:solidFill>
                  <a:effectLst/>
                  <a:uLnTx/>
                  <a:uFillTx/>
                  <a:latin typeface="Arial" panose="020B0604020202020204" pitchFamily="34" charset="0"/>
                  <a:cs typeface="Arial" panose="020B0604020202020204" pitchFamily="34" charset="0"/>
                </a:rPr>
                <a:t>iterative warm start approach </a:t>
              </a:r>
              <a:r>
                <a:rPr kumimoji="0" lang="en-US" sz="800" i="0"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(feeding previous groups’ iterative solutions into next group as a starting solution).</a:t>
              </a:r>
            </a:p>
            <a:p>
              <a:pPr marL="171450" indent="-171450">
                <a:lnSpc>
                  <a:spcPct val="90000"/>
                </a:lnSpc>
                <a:spcBef>
                  <a:spcPts val="400"/>
                </a:spcBef>
                <a:spcAft>
                  <a:spcPts val="0"/>
                </a:spcAft>
                <a:buClr>
                  <a:schemeClr val="tx1"/>
                </a:buClr>
                <a:buSzPct val="100000"/>
                <a:buFont typeface="Arial" panose="020B0604020202020204" pitchFamily="34" charset="0"/>
                <a:buChar char="•"/>
                <a:defRPr/>
              </a:pPr>
              <a:r>
                <a:rPr kumimoji="0" lang="en-US" sz="800" i="0"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It may be worthwhile checking how the iterative group solve approaches work when there is more heterogeneity in group size.</a:t>
              </a:r>
            </a:p>
          </p:txBody>
        </p:sp>
      </p:grpSp>
      <p:sp>
        <p:nvSpPr>
          <p:cNvPr id="2" name="Slide Number Placeholder 1">
            <a:extLst>
              <a:ext uri="{FF2B5EF4-FFF2-40B4-BE49-F238E27FC236}">
                <a16:creationId xmlns:a16="http://schemas.microsoft.com/office/drawing/2014/main" id="{56E5A780-A138-D536-D9D4-C557A686536A}"/>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Tree>
    <p:extLst>
      <p:ext uri="{BB962C8B-B14F-4D97-AF65-F5344CB8AC3E}">
        <p14:creationId xmlns:p14="http://schemas.microsoft.com/office/powerpoint/2010/main" val="2926049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084279EB-B96B-DA63-147D-EA81AE4FF29A}"/>
            </a:ext>
          </a:extLst>
        </p:cNvPr>
        <p:cNvGrpSpPr/>
        <p:nvPr/>
      </p:nvGrpSpPr>
      <p:grpSpPr>
        <a:xfrm>
          <a:off x="0" y="0"/>
          <a:ext cx="0" cy="0"/>
          <a:chOff x="0" y="0"/>
          <a:chExt cx="0" cy="0"/>
        </a:xfrm>
      </p:grpSpPr>
      <p:sp>
        <p:nvSpPr>
          <p:cNvPr id="5" name="Google Shape;47;p8">
            <a:extLst>
              <a:ext uri="{FF2B5EF4-FFF2-40B4-BE49-F238E27FC236}">
                <a16:creationId xmlns:a16="http://schemas.microsoft.com/office/drawing/2014/main" id="{22ED2756-EB08-59B2-E234-6B6FFB46C429}"/>
              </a:ext>
            </a:extLst>
          </p:cNvPr>
          <p:cNvSpPr txBox="1">
            <a:spLocks/>
          </p:cNvSpPr>
          <p:nvPr/>
        </p:nvSpPr>
        <p:spPr bwMode="auto">
          <a:xfrm>
            <a:off x="669238" y="526348"/>
            <a:ext cx="7558278" cy="50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Group Solving (Fixed Locations)</a:t>
            </a:r>
          </a:p>
          <a:p>
            <a:pPr>
              <a:spcBef>
                <a:spcPts val="0"/>
              </a:spcBef>
              <a:spcAft>
                <a:spcPts val="0"/>
              </a:spcAft>
            </a:pPr>
            <a:r>
              <a:rPr lang="en-US" sz="1600" i="1" dirty="0"/>
              <a:t>Solving to Optimality</a:t>
            </a:r>
          </a:p>
        </p:txBody>
      </p:sp>
      <p:sp>
        <p:nvSpPr>
          <p:cNvPr id="111" name="TextBox 110">
            <a:extLst>
              <a:ext uri="{FF2B5EF4-FFF2-40B4-BE49-F238E27FC236}">
                <a16:creationId xmlns:a16="http://schemas.microsoft.com/office/drawing/2014/main" id="{6995AB55-919B-4DF3-737D-BDA1956E7C2F}"/>
              </a:ext>
            </a:extLst>
          </p:cNvPr>
          <p:cNvSpPr txBox="1"/>
          <p:nvPr/>
        </p:nvSpPr>
        <p:spPr>
          <a:xfrm>
            <a:off x="2322957" y="4153953"/>
            <a:ext cx="1779315" cy="184666"/>
          </a:xfrm>
          <a:prstGeom prst="rect">
            <a:avLst/>
          </a:prstGeom>
          <a:noFill/>
        </p:spPr>
        <p:txBody>
          <a:bodyPr wrap="square" rtlCol="0">
            <a:spAutoFit/>
          </a:bodyPr>
          <a:lstStyle/>
          <a:p>
            <a:pPr algn="ctr"/>
            <a:r>
              <a:rPr lang="en-US" sz="600" b="1" i="1" u="sng" dirty="0">
                <a:latin typeface="Arial" panose="020B0604020202020204" pitchFamily="34" charset="0"/>
                <a:cs typeface="Arial" panose="020B0604020202020204" pitchFamily="34" charset="0"/>
              </a:rPr>
              <a:t>Obj Value: 1.967646111111e+05</a:t>
            </a:r>
          </a:p>
        </p:txBody>
      </p:sp>
      <p:pic>
        <p:nvPicPr>
          <p:cNvPr id="20" name="Picture 19">
            <a:extLst>
              <a:ext uri="{FF2B5EF4-FFF2-40B4-BE49-F238E27FC236}">
                <a16:creationId xmlns:a16="http://schemas.microsoft.com/office/drawing/2014/main" id="{32A28E7A-889C-044B-0D28-13F018F9E39F}"/>
              </a:ext>
            </a:extLst>
          </p:cNvPr>
          <p:cNvPicPr>
            <a:picLocks noChangeAspect="1"/>
          </p:cNvPicPr>
          <p:nvPr/>
        </p:nvPicPr>
        <p:blipFill>
          <a:blip r:embed="rId3"/>
          <a:srcRect t="1745"/>
          <a:stretch/>
        </p:blipFill>
        <p:spPr>
          <a:xfrm>
            <a:off x="2168784" y="4298897"/>
            <a:ext cx="1979166" cy="795528"/>
          </a:xfrm>
          <a:prstGeom prst="rect">
            <a:avLst/>
          </a:prstGeom>
        </p:spPr>
      </p:pic>
      <p:sp>
        <p:nvSpPr>
          <p:cNvPr id="115" name="Star: 5 Points 114">
            <a:extLst>
              <a:ext uri="{FF2B5EF4-FFF2-40B4-BE49-F238E27FC236}">
                <a16:creationId xmlns:a16="http://schemas.microsoft.com/office/drawing/2014/main" id="{EBBD7AFB-913D-9C0D-3CF0-BF7780A98365}"/>
              </a:ext>
            </a:extLst>
          </p:cNvPr>
          <p:cNvSpPr/>
          <p:nvPr/>
        </p:nvSpPr>
        <p:spPr>
          <a:xfrm>
            <a:off x="2117889" y="4634177"/>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FB26786D-3F3F-E6CA-3490-40240078FFFA}"/>
              </a:ext>
            </a:extLst>
          </p:cNvPr>
          <p:cNvPicPr>
            <a:picLocks noChangeAspect="1"/>
          </p:cNvPicPr>
          <p:nvPr/>
        </p:nvPicPr>
        <p:blipFill>
          <a:blip r:embed="rId4"/>
          <a:stretch>
            <a:fillRect/>
          </a:stretch>
        </p:blipFill>
        <p:spPr>
          <a:xfrm>
            <a:off x="114432" y="4298897"/>
            <a:ext cx="1957418" cy="795528"/>
          </a:xfrm>
          <a:prstGeom prst="rect">
            <a:avLst/>
          </a:prstGeom>
        </p:spPr>
      </p:pic>
      <p:sp>
        <p:nvSpPr>
          <p:cNvPr id="23" name="Star: 5 Points 22">
            <a:extLst>
              <a:ext uri="{FF2B5EF4-FFF2-40B4-BE49-F238E27FC236}">
                <a16:creationId xmlns:a16="http://schemas.microsoft.com/office/drawing/2014/main" id="{FFEAD3D0-55BB-6C72-06E5-01CE71253DF5}"/>
              </a:ext>
            </a:extLst>
          </p:cNvPr>
          <p:cNvSpPr/>
          <p:nvPr/>
        </p:nvSpPr>
        <p:spPr>
          <a:xfrm>
            <a:off x="45852" y="4634177"/>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9A33873F-5C3B-7EEB-C8A4-736E99345C1B}"/>
              </a:ext>
            </a:extLst>
          </p:cNvPr>
          <p:cNvSpPr txBox="1"/>
          <p:nvPr/>
        </p:nvSpPr>
        <p:spPr>
          <a:xfrm>
            <a:off x="212691" y="4153953"/>
            <a:ext cx="1779315" cy="184666"/>
          </a:xfrm>
          <a:prstGeom prst="rect">
            <a:avLst/>
          </a:prstGeom>
          <a:noFill/>
        </p:spPr>
        <p:txBody>
          <a:bodyPr wrap="square" rtlCol="0">
            <a:spAutoFit/>
          </a:bodyPr>
          <a:lstStyle/>
          <a:p>
            <a:pPr algn="ctr"/>
            <a:r>
              <a:rPr lang="en-US" sz="600" b="1" i="1" u="sng" dirty="0">
                <a:latin typeface="Arial" panose="020B0604020202020204" pitchFamily="34" charset="0"/>
                <a:cs typeface="Arial" panose="020B0604020202020204" pitchFamily="34" charset="0"/>
              </a:rPr>
              <a:t>Obj Value: 1.978983333333e+05</a:t>
            </a:r>
          </a:p>
        </p:txBody>
      </p:sp>
      <p:sp>
        <p:nvSpPr>
          <p:cNvPr id="25" name="TextBox 24">
            <a:extLst>
              <a:ext uri="{FF2B5EF4-FFF2-40B4-BE49-F238E27FC236}">
                <a16:creationId xmlns:a16="http://schemas.microsoft.com/office/drawing/2014/main" id="{9B838CFF-6864-60E7-952D-C5F157192FD0}"/>
              </a:ext>
            </a:extLst>
          </p:cNvPr>
          <p:cNvSpPr txBox="1"/>
          <p:nvPr/>
        </p:nvSpPr>
        <p:spPr>
          <a:xfrm>
            <a:off x="4365117" y="4150434"/>
            <a:ext cx="1779315" cy="184666"/>
          </a:xfrm>
          <a:prstGeom prst="rect">
            <a:avLst/>
          </a:prstGeom>
          <a:noFill/>
        </p:spPr>
        <p:txBody>
          <a:bodyPr wrap="square" rtlCol="0">
            <a:spAutoFit/>
          </a:bodyPr>
          <a:lstStyle/>
          <a:p>
            <a:pPr algn="ctr"/>
            <a:r>
              <a:rPr lang="en-US" sz="600" b="1" i="1" u="sng" dirty="0">
                <a:latin typeface="Arial" panose="020B0604020202020204" pitchFamily="34" charset="0"/>
                <a:cs typeface="Arial" panose="020B0604020202020204" pitchFamily="34" charset="0"/>
              </a:rPr>
              <a:t>Obj Value: 1.960233888889e+05</a:t>
            </a:r>
          </a:p>
        </p:txBody>
      </p:sp>
      <p:pic>
        <p:nvPicPr>
          <p:cNvPr id="27" name="Picture 26">
            <a:extLst>
              <a:ext uri="{FF2B5EF4-FFF2-40B4-BE49-F238E27FC236}">
                <a16:creationId xmlns:a16="http://schemas.microsoft.com/office/drawing/2014/main" id="{D11E3BA5-1E37-AB8F-3A01-F07CB96C7D78}"/>
              </a:ext>
            </a:extLst>
          </p:cNvPr>
          <p:cNvPicPr>
            <a:picLocks noChangeAspect="1"/>
          </p:cNvPicPr>
          <p:nvPr/>
        </p:nvPicPr>
        <p:blipFill>
          <a:blip r:embed="rId5"/>
          <a:stretch>
            <a:fillRect/>
          </a:stretch>
        </p:blipFill>
        <p:spPr>
          <a:xfrm>
            <a:off x="4266949" y="4298897"/>
            <a:ext cx="1975649" cy="795528"/>
          </a:xfrm>
          <a:prstGeom prst="rect">
            <a:avLst/>
          </a:prstGeom>
        </p:spPr>
      </p:pic>
      <p:pic>
        <p:nvPicPr>
          <p:cNvPr id="30" name="Picture 29" descr="A graph with red dots and blue lines&#10;&#10;Description automatically generated">
            <a:extLst>
              <a:ext uri="{FF2B5EF4-FFF2-40B4-BE49-F238E27FC236}">
                <a16:creationId xmlns:a16="http://schemas.microsoft.com/office/drawing/2014/main" id="{E1F8D0CE-09B5-0857-AC88-4B27AECE4688}"/>
              </a:ext>
            </a:extLst>
          </p:cNvPr>
          <p:cNvPicPr>
            <a:picLocks noChangeAspect="1"/>
          </p:cNvPicPr>
          <p:nvPr/>
        </p:nvPicPr>
        <p:blipFill>
          <a:blip r:embed="rId6"/>
          <a:stretch>
            <a:fillRect/>
          </a:stretch>
        </p:blipFill>
        <p:spPr>
          <a:xfrm>
            <a:off x="930538" y="1251822"/>
            <a:ext cx="2299506" cy="1533004"/>
          </a:xfrm>
          <a:prstGeom prst="rect">
            <a:avLst/>
          </a:prstGeom>
          <a:ln>
            <a:solidFill>
              <a:schemeClr val="tx1"/>
            </a:solidFill>
          </a:ln>
        </p:spPr>
      </p:pic>
      <p:pic>
        <p:nvPicPr>
          <p:cNvPr id="32" name="Picture 31" descr="A graph with red dots and numbers&#10;&#10;Description automatically generated">
            <a:extLst>
              <a:ext uri="{FF2B5EF4-FFF2-40B4-BE49-F238E27FC236}">
                <a16:creationId xmlns:a16="http://schemas.microsoft.com/office/drawing/2014/main" id="{FB443D86-B66F-90BA-5421-62D96F75484D}"/>
              </a:ext>
            </a:extLst>
          </p:cNvPr>
          <p:cNvPicPr>
            <a:picLocks noChangeAspect="1"/>
          </p:cNvPicPr>
          <p:nvPr/>
        </p:nvPicPr>
        <p:blipFill>
          <a:blip r:embed="rId7"/>
          <a:stretch>
            <a:fillRect/>
          </a:stretch>
        </p:blipFill>
        <p:spPr>
          <a:xfrm>
            <a:off x="3298624" y="1247531"/>
            <a:ext cx="2304287" cy="1536192"/>
          </a:xfrm>
          <a:prstGeom prst="rect">
            <a:avLst/>
          </a:prstGeom>
          <a:ln>
            <a:solidFill>
              <a:schemeClr val="tx1"/>
            </a:solidFill>
          </a:ln>
        </p:spPr>
      </p:pic>
      <p:pic>
        <p:nvPicPr>
          <p:cNvPr id="34" name="Picture 33">
            <a:extLst>
              <a:ext uri="{FF2B5EF4-FFF2-40B4-BE49-F238E27FC236}">
                <a16:creationId xmlns:a16="http://schemas.microsoft.com/office/drawing/2014/main" id="{92ABC01B-69FD-65B2-34C7-56D6BB221EA2}"/>
              </a:ext>
            </a:extLst>
          </p:cNvPr>
          <p:cNvPicPr>
            <a:picLocks noChangeAspect="1"/>
          </p:cNvPicPr>
          <p:nvPr/>
        </p:nvPicPr>
        <p:blipFill>
          <a:blip r:embed="rId8"/>
          <a:stretch>
            <a:fillRect/>
          </a:stretch>
        </p:blipFill>
        <p:spPr>
          <a:xfrm>
            <a:off x="6391054" y="4303026"/>
            <a:ext cx="1957418" cy="795528"/>
          </a:xfrm>
          <a:prstGeom prst="rect">
            <a:avLst/>
          </a:prstGeom>
        </p:spPr>
      </p:pic>
      <p:sp>
        <p:nvSpPr>
          <p:cNvPr id="35" name="Star: 5 Points 34">
            <a:extLst>
              <a:ext uri="{FF2B5EF4-FFF2-40B4-BE49-F238E27FC236}">
                <a16:creationId xmlns:a16="http://schemas.microsoft.com/office/drawing/2014/main" id="{21089A17-9F96-F52B-FD24-E0B67FE7581B}"/>
              </a:ext>
            </a:extLst>
          </p:cNvPr>
          <p:cNvSpPr/>
          <p:nvPr/>
        </p:nvSpPr>
        <p:spPr>
          <a:xfrm>
            <a:off x="6346357" y="4649417"/>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C9A1EEB8-256B-2860-BAE3-3D6A50C52393}"/>
              </a:ext>
            </a:extLst>
          </p:cNvPr>
          <p:cNvSpPr txBox="1"/>
          <p:nvPr/>
        </p:nvSpPr>
        <p:spPr>
          <a:xfrm>
            <a:off x="6505443" y="4149684"/>
            <a:ext cx="1779315" cy="184666"/>
          </a:xfrm>
          <a:prstGeom prst="rect">
            <a:avLst/>
          </a:prstGeom>
          <a:noFill/>
        </p:spPr>
        <p:txBody>
          <a:bodyPr wrap="square" rtlCol="0">
            <a:spAutoFit/>
          </a:bodyPr>
          <a:lstStyle/>
          <a:p>
            <a:pPr algn="ctr"/>
            <a:r>
              <a:rPr lang="en-US" sz="600" b="1" i="1" u="sng" dirty="0">
                <a:solidFill>
                  <a:srgbClr val="0040C0"/>
                </a:solidFill>
                <a:latin typeface="Arial" panose="020B0604020202020204" pitchFamily="34" charset="0"/>
                <a:cs typeface="Arial" panose="020B0604020202020204" pitchFamily="34" charset="0"/>
              </a:rPr>
              <a:t>Optimal </a:t>
            </a:r>
            <a:r>
              <a:rPr lang="en-US" sz="600" b="1" i="1" u="sng" dirty="0">
                <a:latin typeface="Arial" panose="020B0604020202020204" pitchFamily="34" charset="0"/>
                <a:cs typeface="Arial" panose="020B0604020202020204" pitchFamily="34" charset="0"/>
              </a:rPr>
              <a:t>Obj Value: 1.955317222222e+05</a:t>
            </a:r>
          </a:p>
        </p:txBody>
      </p:sp>
      <p:pic>
        <p:nvPicPr>
          <p:cNvPr id="38" name="Picture 37" descr="A graph of a number of numbers&#10;&#10;Description automatically generated">
            <a:extLst>
              <a:ext uri="{FF2B5EF4-FFF2-40B4-BE49-F238E27FC236}">
                <a16:creationId xmlns:a16="http://schemas.microsoft.com/office/drawing/2014/main" id="{A5F49B24-7B91-B41B-8671-F0F71077E55D}"/>
              </a:ext>
            </a:extLst>
          </p:cNvPr>
          <p:cNvPicPr>
            <a:picLocks noChangeAspect="1"/>
          </p:cNvPicPr>
          <p:nvPr/>
        </p:nvPicPr>
        <p:blipFill>
          <a:blip r:embed="rId9"/>
          <a:stretch>
            <a:fillRect/>
          </a:stretch>
        </p:blipFill>
        <p:spPr>
          <a:xfrm>
            <a:off x="5671491" y="1247531"/>
            <a:ext cx="2304288" cy="1536192"/>
          </a:xfrm>
          <a:prstGeom prst="rect">
            <a:avLst/>
          </a:prstGeom>
          <a:ln>
            <a:solidFill>
              <a:schemeClr val="tx1"/>
            </a:solidFill>
          </a:ln>
        </p:spPr>
      </p:pic>
      <p:sp>
        <p:nvSpPr>
          <p:cNvPr id="47" name="TextBox 46">
            <a:extLst>
              <a:ext uri="{FF2B5EF4-FFF2-40B4-BE49-F238E27FC236}">
                <a16:creationId xmlns:a16="http://schemas.microsoft.com/office/drawing/2014/main" id="{99A8929E-824A-1CE3-0893-E39A02058F51}"/>
              </a:ext>
            </a:extLst>
          </p:cNvPr>
          <p:cNvSpPr txBox="1"/>
          <p:nvPr/>
        </p:nvSpPr>
        <p:spPr>
          <a:xfrm>
            <a:off x="378974" y="3968534"/>
            <a:ext cx="1514856" cy="200055"/>
          </a:xfrm>
          <a:prstGeom prst="rect">
            <a:avLst/>
          </a:prstGeom>
          <a:noFill/>
          <a:ln>
            <a:solidFill>
              <a:schemeClr val="tx1"/>
            </a:solidFill>
          </a:ln>
        </p:spPr>
        <p:txBody>
          <a:bodyPr wrap="square" rtlCol="0">
            <a:spAutoFit/>
          </a:bodyPr>
          <a:lstStyle/>
          <a:p>
            <a:pPr algn="ctr"/>
            <a:r>
              <a:rPr lang="en-US" sz="700" b="1" u="sng" dirty="0">
                <a:latin typeface="Arial" panose="020B0604020202020204" pitchFamily="34" charset="0"/>
                <a:cs typeface="Arial" panose="020B0604020202020204" pitchFamily="34" charset="0"/>
              </a:rPr>
              <a:t>1 Second per Group Solve</a:t>
            </a:r>
          </a:p>
        </p:txBody>
      </p:sp>
      <p:sp>
        <p:nvSpPr>
          <p:cNvPr id="48" name="TextBox 47">
            <a:extLst>
              <a:ext uri="{FF2B5EF4-FFF2-40B4-BE49-F238E27FC236}">
                <a16:creationId xmlns:a16="http://schemas.microsoft.com/office/drawing/2014/main" id="{8154D089-F62C-6E4A-FE08-229F52949C2D}"/>
              </a:ext>
            </a:extLst>
          </p:cNvPr>
          <p:cNvSpPr txBox="1"/>
          <p:nvPr/>
        </p:nvSpPr>
        <p:spPr>
          <a:xfrm>
            <a:off x="2489250" y="3968534"/>
            <a:ext cx="1514856" cy="200055"/>
          </a:xfrm>
          <a:prstGeom prst="rect">
            <a:avLst/>
          </a:prstGeom>
          <a:noFill/>
          <a:ln>
            <a:solidFill>
              <a:schemeClr val="tx1"/>
            </a:solidFill>
          </a:ln>
        </p:spPr>
        <p:txBody>
          <a:bodyPr wrap="square" rtlCol="0">
            <a:spAutoFit/>
          </a:bodyPr>
          <a:lstStyle/>
          <a:p>
            <a:pPr algn="ctr"/>
            <a:r>
              <a:rPr lang="en-US" sz="700" b="1" u="sng" dirty="0">
                <a:latin typeface="Arial" panose="020B0604020202020204" pitchFamily="34" charset="0"/>
                <a:cs typeface="Arial" panose="020B0604020202020204" pitchFamily="34" charset="0"/>
              </a:rPr>
              <a:t>5 Seconds per Group Solve</a:t>
            </a:r>
          </a:p>
        </p:txBody>
      </p:sp>
      <p:sp>
        <p:nvSpPr>
          <p:cNvPr id="49" name="TextBox 48">
            <a:extLst>
              <a:ext uri="{FF2B5EF4-FFF2-40B4-BE49-F238E27FC236}">
                <a16:creationId xmlns:a16="http://schemas.microsoft.com/office/drawing/2014/main" id="{573D9047-8D66-512D-F1DE-EB831724466A}"/>
              </a:ext>
            </a:extLst>
          </p:cNvPr>
          <p:cNvSpPr txBox="1"/>
          <p:nvPr/>
        </p:nvSpPr>
        <p:spPr>
          <a:xfrm>
            <a:off x="4531842" y="3968572"/>
            <a:ext cx="1514856" cy="200055"/>
          </a:xfrm>
          <a:prstGeom prst="rect">
            <a:avLst/>
          </a:prstGeom>
          <a:noFill/>
          <a:ln>
            <a:solidFill>
              <a:schemeClr val="tx1"/>
            </a:solidFill>
          </a:ln>
        </p:spPr>
        <p:txBody>
          <a:bodyPr wrap="square" rtlCol="0">
            <a:spAutoFit/>
          </a:bodyPr>
          <a:lstStyle/>
          <a:p>
            <a:pPr algn="ctr"/>
            <a:r>
              <a:rPr lang="en-US" sz="700" b="1" u="sng" dirty="0">
                <a:latin typeface="Arial" panose="020B0604020202020204" pitchFamily="34" charset="0"/>
                <a:cs typeface="Arial" panose="020B0604020202020204" pitchFamily="34" charset="0"/>
              </a:rPr>
              <a:t>30 Seconds per Group Solve</a:t>
            </a:r>
          </a:p>
        </p:txBody>
      </p:sp>
      <p:sp>
        <p:nvSpPr>
          <p:cNvPr id="50" name="TextBox 49">
            <a:extLst>
              <a:ext uri="{FF2B5EF4-FFF2-40B4-BE49-F238E27FC236}">
                <a16:creationId xmlns:a16="http://schemas.microsoft.com/office/drawing/2014/main" id="{E34781A9-5A27-6D50-F588-0A428CACCCFB}"/>
              </a:ext>
            </a:extLst>
          </p:cNvPr>
          <p:cNvSpPr txBox="1"/>
          <p:nvPr/>
        </p:nvSpPr>
        <p:spPr>
          <a:xfrm>
            <a:off x="6598083" y="3974706"/>
            <a:ext cx="1514856" cy="200055"/>
          </a:xfrm>
          <a:prstGeom prst="rect">
            <a:avLst/>
          </a:prstGeom>
          <a:noFill/>
          <a:ln>
            <a:solidFill>
              <a:schemeClr val="tx1"/>
            </a:solidFill>
          </a:ln>
        </p:spPr>
        <p:txBody>
          <a:bodyPr wrap="square" rtlCol="0">
            <a:spAutoFit/>
          </a:bodyPr>
          <a:lstStyle/>
          <a:p>
            <a:pPr algn="ctr"/>
            <a:r>
              <a:rPr lang="en-US" sz="700" b="1" u="sng" dirty="0">
                <a:latin typeface="Arial" panose="020B0604020202020204" pitchFamily="34" charset="0"/>
                <a:cs typeface="Arial" panose="020B0604020202020204" pitchFamily="34" charset="0"/>
              </a:rPr>
              <a:t>300 Seconds per Group Solve</a:t>
            </a:r>
          </a:p>
        </p:txBody>
      </p:sp>
      <p:sp>
        <p:nvSpPr>
          <p:cNvPr id="2" name="TextBox 1">
            <a:extLst>
              <a:ext uri="{FF2B5EF4-FFF2-40B4-BE49-F238E27FC236}">
                <a16:creationId xmlns:a16="http://schemas.microsoft.com/office/drawing/2014/main" id="{0C83FA8C-9258-DB9C-C688-7AF753AE8BA1}"/>
              </a:ext>
            </a:extLst>
          </p:cNvPr>
          <p:cNvSpPr txBox="1"/>
          <p:nvPr/>
        </p:nvSpPr>
        <p:spPr>
          <a:xfrm>
            <a:off x="921416" y="2823090"/>
            <a:ext cx="2299506" cy="924869"/>
          </a:xfrm>
          <a:prstGeom prst="rect">
            <a:avLst/>
          </a:prstGeom>
          <a:solidFill>
            <a:schemeClr val="bg1"/>
          </a:solidFill>
          <a:ln>
            <a:solidFill>
              <a:schemeClr val="tx1"/>
            </a:solidFill>
          </a:ln>
        </p:spPr>
        <p:txBody>
          <a:bodyPr wrap="square">
            <a:spAutoFit/>
          </a:bodyPr>
          <a:lstStyle/>
          <a:p>
            <a:pPr marR="0" lvl="0" algn="ctr" defTabSz="457200" rtl="0" eaLnBrk="1" fontAlgn="base" latinLnBrk="0" hangingPunct="1">
              <a:lnSpc>
                <a:spcPct val="90000"/>
              </a:lnSpc>
              <a:spcBef>
                <a:spcPts val="400"/>
              </a:spcBef>
              <a:spcAft>
                <a:spcPts val="0"/>
              </a:spcAft>
              <a:buClr>
                <a:schemeClr val="tx1"/>
              </a:buClr>
              <a:buSzPct val="100000"/>
              <a:tabLst/>
              <a:defRPr/>
            </a:pPr>
            <a:r>
              <a:rPr kumimoji="0" lang="en-US" sz="700" b="1"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Group 1 Observations</a:t>
            </a:r>
          </a:p>
          <a:p>
            <a:pPr marL="171450" indent="-171450">
              <a:lnSpc>
                <a:spcPct val="90000"/>
              </a:lnSpc>
              <a:spcBef>
                <a:spcPts val="400"/>
              </a:spcBef>
              <a:spcAft>
                <a:spcPts val="0"/>
              </a:spcAft>
              <a:buClr>
                <a:schemeClr val="tx1"/>
              </a:buClr>
              <a:buSzPct val="100000"/>
              <a:buFont typeface="Arial" panose="020B0604020202020204" pitchFamily="34" charset="0"/>
              <a:buChar char="•"/>
              <a:defRPr/>
            </a:pPr>
            <a:r>
              <a:rPr lang="en-US" sz="700" dirty="0">
                <a:latin typeface="Arial" panose="020B0604020202020204" pitchFamily="34" charset="0"/>
                <a:cs typeface="Arial" panose="020B0604020202020204" pitchFamily="34" charset="0"/>
              </a:rPr>
              <a:t>8 items.</a:t>
            </a:r>
          </a:p>
          <a:p>
            <a:pPr marL="171450" indent="-171450">
              <a:lnSpc>
                <a:spcPct val="90000"/>
              </a:lnSpc>
              <a:spcBef>
                <a:spcPts val="400"/>
              </a:spcBef>
              <a:spcAft>
                <a:spcPts val="0"/>
              </a:spcAft>
              <a:buClr>
                <a:schemeClr val="tx1"/>
              </a:buClr>
              <a:buSzPct val="100000"/>
              <a:buFont typeface="Arial" panose="020B0604020202020204" pitchFamily="34" charset="0"/>
              <a:buChar char="•"/>
              <a:defRPr/>
            </a:pPr>
            <a:r>
              <a:rPr lang="en-US" sz="700" dirty="0">
                <a:latin typeface="Arial" panose="020B0604020202020204" pitchFamily="34" charset="0"/>
                <a:cs typeface="Arial" panose="020B0604020202020204" pitchFamily="34" charset="0"/>
              </a:rPr>
              <a:t>Best solution and best bound converge at </a:t>
            </a:r>
            <a:r>
              <a:rPr lang="en-US" sz="700" i="1" dirty="0">
                <a:solidFill>
                  <a:srgbClr val="0040C0"/>
                </a:solidFill>
                <a:latin typeface="Arial" panose="020B0604020202020204" pitchFamily="34" charset="0"/>
                <a:cs typeface="Arial" panose="020B0604020202020204" pitchFamily="34" charset="0"/>
              </a:rPr>
              <a:t>3271 seconds</a:t>
            </a:r>
            <a:r>
              <a:rPr lang="en-US" sz="700" dirty="0">
                <a:latin typeface="Arial" panose="020B0604020202020204" pitchFamily="34" charset="0"/>
                <a:cs typeface="Arial" panose="020B0604020202020204" pitchFamily="34" charset="0"/>
              </a:rPr>
              <a:t>.</a:t>
            </a:r>
          </a:p>
          <a:p>
            <a:pPr marL="171450" indent="-171450">
              <a:lnSpc>
                <a:spcPct val="90000"/>
              </a:lnSpc>
              <a:spcBef>
                <a:spcPts val="400"/>
              </a:spcBef>
              <a:spcAft>
                <a:spcPts val="0"/>
              </a:spcAft>
              <a:buClr>
                <a:schemeClr val="tx1"/>
              </a:buClr>
              <a:buSzPct val="100000"/>
              <a:buFont typeface="Arial" panose="020B0604020202020204" pitchFamily="34" charset="0"/>
              <a:buChar char="•"/>
              <a:defRPr/>
            </a:pPr>
            <a:r>
              <a:rPr lang="en-US" sz="700" i="1" dirty="0">
                <a:solidFill>
                  <a:srgbClr val="0040C0"/>
                </a:solidFill>
                <a:latin typeface="Arial" panose="020B0604020202020204" pitchFamily="34" charset="0"/>
                <a:cs typeface="Arial" panose="020B0604020202020204" pitchFamily="34" charset="0"/>
              </a:rPr>
              <a:t>Optimal solution achieved at 5 seconds</a:t>
            </a:r>
            <a:r>
              <a:rPr lang="en-US" sz="700" dirty="0">
                <a:latin typeface="Arial" panose="020B0604020202020204" pitchFamily="34" charset="0"/>
                <a:cs typeface="Arial" panose="020B0604020202020204" pitchFamily="34" charset="0"/>
              </a:rPr>
              <a:t>, and the rest of the time was spent searching the solution space to improve the lower bound.</a:t>
            </a:r>
            <a:endParaRPr kumimoji="0" lang="en-US" sz="700" i="0"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359F4B68-1338-309D-64F1-B5DD3CE9E50E}"/>
              </a:ext>
            </a:extLst>
          </p:cNvPr>
          <p:cNvSpPr txBox="1"/>
          <p:nvPr/>
        </p:nvSpPr>
        <p:spPr>
          <a:xfrm>
            <a:off x="3298624" y="2823090"/>
            <a:ext cx="2299506" cy="924869"/>
          </a:xfrm>
          <a:prstGeom prst="rect">
            <a:avLst/>
          </a:prstGeom>
          <a:solidFill>
            <a:schemeClr val="bg1"/>
          </a:solidFill>
          <a:ln>
            <a:solidFill>
              <a:schemeClr val="tx1"/>
            </a:solidFill>
          </a:ln>
        </p:spPr>
        <p:txBody>
          <a:bodyPr wrap="square">
            <a:spAutoFit/>
          </a:bodyPr>
          <a:lstStyle/>
          <a:p>
            <a:pPr marR="0" lvl="0" algn="ctr" defTabSz="457200" rtl="0" eaLnBrk="1" fontAlgn="base" latinLnBrk="0" hangingPunct="1">
              <a:lnSpc>
                <a:spcPct val="90000"/>
              </a:lnSpc>
              <a:spcBef>
                <a:spcPts val="400"/>
              </a:spcBef>
              <a:spcAft>
                <a:spcPts val="0"/>
              </a:spcAft>
              <a:buClr>
                <a:schemeClr val="tx1"/>
              </a:buClr>
              <a:buSzPct val="100000"/>
              <a:tabLst/>
              <a:defRPr/>
            </a:pPr>
            <a:r>
              <a:rPr kumimoji="0" lang="en-US" sz="700" b="1"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Group 2 Observations</a:t>
            </a:r>
          </a:p>
          <a:p>
            <a:pPr marL="171450" indent="-171450">
              <a:lnSpc>
                <a:spcPct val="90000"/>
              </a:lnSpc>
              <a:spcBef>
                <a:spcPts val="400"/>
              </a:spcBef>
              <a:spcAft>
                <a:spcPts val="0"/>
              </a:spcAft>
              <a:buClr>
                <a:schemeClr val="tx1"/>
              </a:buClr>
              <a:buSzPct val="100000"/>
              <a:buFont typeface="Arial" panose="020B0604020202020204" pitchFamily="34" charset="0"/>
              <a:buChar char="•"/>
              <a:defRPr/>
            </a:pPr>
            <a:r>
              <a:rPr lang="en-US" sz="700" dirty="0">
                <a:latin typeface="Arial" panose="020B0604020202020204" pitchFamily="34" charset="0"/>
                <a:cs typeface="Arial" panose="020B0604020202020204" pitchFamily="34" charset="0"/>
              </a:rPr>
              <a:t>9 items (Group 2), with 8 items fixed (Group 1).</a:t>
            </a:r>
          </a:p>
          <a:p>
            <a:pPr marL="171450" indent="-171450">
              <a:lnSpc>
                <a:spcPct val="90000"/>
              </a:lnSpc>
              <a:spcBef>
                <a:spcPts val="400"/>
              </a:spcBef>
              <a:spcAft>
                <a:spcPts val="0"/>
              </a:spcAft>
              <a:buClr>
                <a:schemeClr val="tx1"/>
              </a:buClr>
              <a:buSzPct val="100000"/>
              <a:buFont typeface="Arial" panose="020B0604020202020204" pitchFamily="34" charset="0"/>
              <a:buChar char="•"/>
              <a:defRPr/>
            </a:pPr>
            <a:r>
              <a:rPr lang="en-US" sz="700" dirty="0">
                <a:latin typeface="Arial" panose="020B0604020202020204" pitchFamily="34" charset="0"/>
                <a:cs typeface="Arial" panose="020B0604020202020204" pitchFamily="34" charset="0"/>
              </a:rPr>
              <a:t>Best solution and best bound converge at </a:t>
            </a:r>
            <a:r>
              <a:rPr lang="en-US" sz="700" i="1" dirty="0">
                <a:solidFill>
                  <a:srgbClr val="0040C0"/>
                </a:solidFill>
                <a:latin typeface="Arial" panose="020B0604020202020204" pitchFamily="34" charset="0"/>
                <a:cs typeface="Arial" panose="020B0604020202020204" pitchFamily="34" charset="0"/>
              </a:rPr>
              <a:t>9600 seconds</a:t>
            </a:r>
            <a:r>
              <a:rPr lang="en-US" sz="700" dirty="0">
                <a:latin typeface="Arial" panose="020B0604020202020204" pitchFamily="34" charset="0"/>
                <a:cs typeface="Arial" panose="020B0604020202020204" pitchFamily="34" charset="0"/>
              </a:rPr>
              <a:t>.</a:t>
            </a:r>
          </a:p>
          <a:p>
            <a:pPr marL="171450" indent="-171450">
              <a:lnSpc>
                <a:spcPct val="90000"/>
              </a:lnSpc>
              <a:spcBef>
                <a:spcPts val="400"/>
              </a:spcBef>
              <a:spcAft>
                <a:spcPts val="0"/>
              </a:spcAft>
              <a:buClr>
                <a:schemeClr val="tx1"/>
              </a:buClr>
              <a:buSzPct val="100000"/>
              <a:buFont typeface="Arial" panose="020B0604020202020204" pitchFamily="34" charset="0"/>
              <a:buChar char="•"/>
              <a:defRPr/>
            </a:pPr>
            <a:r>
              <a:rPr lang="en-US" sz="700" i="1" dirty="0">
                <a:solidFill>
                  <a:srgbClr val="0040C0"/>
                </a:solidFill>
                <a:latin typeface="Arial" panose="020B0604020202020204" pitchFamily="34" charset="0"/>
                <a:cs typeface="Arial" panose="020B0604020202020204" pitchFamily="34" charset="0"/>
              </a:rPr>
              <a:t>Optimal solution achieved at 49 seconds</a:t>
            </a:r>
            <a:r>
              <a:rPr lang="en-US" sz="700" dirty="0">
                <a:latin typeface="Arial" panose="020B0604020202020204" pitchFamily="34" charset="0"/>
                <a:cs typeface="Arial" panose="020B0604020202020204" pitchFamily="34" charset="0"/>
              </a:rPr>
              <a:t>, and the rest of the time was spent searching the solution space to improve the lower bound.</a:t>
            </a:r>
            <a:endParaRPr kumimoji="0" lang="en-US" sz="700" i="0"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0B2FD9A9-8C36-10A0-23F2-94C069A8E575}"/>
              </a:ext>
            </a:extLst>
          </p:cNvPr>
          <p:cNvSpPr txBox="1"/>
          <p:nvPr/>
        </p:nvSpPr>
        <p:spPr>
          <a:xfrm>
            <a:off x="5671491" y="2823090"/>
            <a:ext cx="2299506" cy="582724"/>
          </a:xfrm>
          <a:prstGeom prst="rect">
            <a:avLst/>
          </a:prstGeom>
          <a:solidFill>
            <a:schemeClr val="bg1"/>
          </a:solidFill>
          <a:ln>
            <a:solidFill>
              <a:schemeClr val="tx1"/>
            </a:solidFill>
          </a:ln>
        </p:spPr>
        <p:txBody>
          <a:bodyPr wrap="square">
            <a:spAutoFit/>
          </a:bodyPr>
          <a:lstStyle/>
          <a:p>
            <a:pPr marR="0" lvl="0" algn="ctr" defTabSz="457200" rtl="0" eaLnBrk="1" fontAlgn="base" latinLnBrk="0" hangingPunct="1">
              <a:lnSpc>
                <a:spcPct val="90000"/>
              </a:lnSpc>
              <a:spcBef>
                <a:spcPts val="400"/>
              </a:spcBef>
              <a:spcAft>
                <a:spcPts val="0"/>
              </a:spcAft>
              <a:buClr>
                <a:schemeClr val="tx1"/>
              </a:buClr>
              <a:buSzPct val="100000"/>
              <a:tabLst/>
              <a:defRPr/>
            </a:pPr>
            <a:r>
              <a:rPr kumimoji="0" lang="en-US" sz="700" b="1"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Group 3 Observations</a:t>
            </a:r>
          </a:p>
          <a:p>
            <a:pPr marL="171450" indent="-171450">
              <a:lnSpc>
                <a:spcPct val="90000"/>
              </a:lnSpc>
              <a:spcBef>
                <a:spcPts val="400"/>
              </a:spcBef>
              <a:spcAft>
                <a:spcPts val="0"/>
              </a:spcAft>
              <a:buClr>
                <a:schemeClr val="tx1"/>
              </a:buClr>
              <a:buSzPct val="100000"/>
              <a:buFont typeface="Arial" panose="020B0604020202020204" pitchFamily="34" charset="0"/>
              <a:buChar char="•"/>
              <a:defRPr/>
            </a:pPr>
            <a:r>
              <a:rPr lang="en-US" sz="700" dirty="0">
                <a:latin typeface="Arial" panose="020B0604020202020204" pitchFamily="34" charset="0"/>
                <a:cs typeface="Arial" panose="020B0604020202020204" pitchFamily="34" charset="0"/>
              </a:rPr>
              <a:t>7 items (Group 3), with 17 items fixed (Groups 1 and 2).</a:t>
            </a:r>
          </a:p>
          <a:p>
            <a:pPr marL="171450" indent="-171450">
              <a:lnSpc>
                <a:spcPct val="90000"/>
              </a:lnSpc>
              <a:spcBef>
                <a:spcPts val="400"/>
              </a:spcBef>
              <a:spcAft>
                <a:spcPts val="0"/>
              </a:spcAft>
              <a:buClr>
                <a:schemeClr val="tx1"/>
              </a:buClr>
              <a:buSzPct val="100000"/>
              <a:buFont typeface="Arial" panose="020B0604020202020204" pitchFamily="34" charset="0"/>
              <a:buChar char="•"/>
              <a:defRPr/>
            </a:pPr>
            <a:r>
              <a:rPr lang="en-US" sz="700" i="1" dirty="0">
                <a:solidFill>
                  <a:srgbClr val="0040C0"/>
                </a:solidFill>
                <a:latin typeface="Arial" panose="020B0604020202020204" pitchFamily="34" charset="0"/>
                <a:cs typeface="Arial" panose="020B0604020202020204" pitchFamily="34" charset="0"/>
              </a:rPr>
              <a:t>Optimal solution achieved at 12 seconds</a:t>
            </a:r>
            <a:r>
              <a:rPr lang="en-US" sz="700" dirty="0">
                <a:latin typeface="Arial" panose="020B0604020202020204" pitchFamily="34" charset="0"/>
                <a:cs typeface="Arial" panose="020B0604020202020204" pitchFamily="34" charset="0"/>
              </a:rPr>
              <a:t>.</a:t>
            </a:r>
            <a:endParaRPr kumimoji="0" lang="en-US" sz="700" i="0"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4758540F-F764-A02E-F6BC-C130657F796E}"/>
              </a:ext>
            </a:extLst>
          </p:cNvPr>
          <p:cNvSpPr/>
          <p:nvPr/>
        </p:nvSpPr>
        <p:spPr>
          <a:xfrm>
            <a:off x="7065963" y="4368800"/>
            <a:ext cx="403225" cy="173038"/>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5A9A129-2A3F-D2B2-5602-1FC22938CA96}"/>
              </a:ext>
            </a:extLst>
          </p:cNvPr>
          <p:cNvSpPr/>
          <p:nvPr/>
        </p:nvSpPr>
        <p:spPr>
          <a:xfrm>
            <a:off x="6729030" y="4916624"/>
            <a:ext cx="403225" cy="173038"/>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4FE70CE-248A-057E-13AB-667AAEE663BB}"/>
              </a:ext>
            </a:extLst>
          </p:cNvPr>
          <p:cNvSpPr/>
          <p:nvPr/>
        </p:nvSpPr>
        <p:spPr>
          <a:xfrm>
            <a:off x="7267575" y="4719530"/>
            <a:ext cx="403225" cy="173038"/>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3AE1D94-45CC-1696-ED58-7EEB017B3B43}"/>
              </a:ext>
            </a:extLst>
          </p:cNvPr>
          <p:cNvSpPr/>
          <p:nvPr/>
        </p:nvSpPr>
        <p:spPr>
          <a:xfrm>
            <a:off x="7131050" y="4915904"/>
            <a:ext cx="403225" cy="173038"/>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6EED2B2-E36D-9DBF-7E92-F01BA4A4B3DA}"/>
              </a:ext>
            </a:extLst>
          </p:cNvPr>
          <p:cNvSpPr/>
          <p:nvPr/>
        </p:nvSpPr>
        <p:spPr>
          <a:xfrm>
            <a:off x="4279790" y="4613539"/>
            <a:ext cx="331584" cy="173038"/>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Star: 5 Points 27">
            <a:extLst>
              <a:ext uri="{FF2B5EF4-FFF2-40B4-BE49-F238E27FC236}">
                <a16:creationId xmlns:a16="http://schemas.microsoft.com/office/drawing/2014/main" id="{FBDFAFEA-B87F-FF62-EAA8-B5BC79503C9C}"/>
              </a:ext>
            </a:extLst>
          </p:cNvPr>
          <p:cNvSpPr/>
          <p:nvPr/>
        </p:nvSpPr>
        <p:spPr>
          <a:xfrm>
            <a:off x="4207513" y="4634177"/>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81B0E7BB-B880-5A02-925F-25F9101BB53B}"/>
              </a:ext>
            </a:extLst>
          </p:cNvPr>
          <p:cNvSpPr/>
          <p:nvPr/>
        </p:nvSpPr>
        <p:spPr>
          <a:xfrm>
            <a:off x="4279790" y="4915904"/>
            <a:ext cx="331584" cy="173038"/>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785D87F3-2D8C-EE66-AE9B-FD006337F0D1}"/>
              </a:ext>
            </a:extLst>
          </p:cNvPr>
          <p:cNvSpPr/>
          <p:nvPr/>
        </p:nvSpPr>
        <p:spPr>
          <a:xfrm>
            <a:off x="4611373" y="4613539"/>
            <a:ext cx="331584" cy="173038"/>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8DD4A09-B0A2-12EE-334E-074060292F27}"/>
              </a:ext>
            </a:extLst>
          </p:cNvPr>
          <p:cNvSpPr/>
          <p:nvPr/>
        </p:nvSpPr>
        <p:spPr>
          <a:xfrm>
            <a:off x="4611372" y="4447640"/>
            <a:ext cx="331584" cy="165899"/>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D925DF9-9493-22EC-EE6E-221FF5FF6DF4}"/>
              </a:ext>
            </a:extLst>
          </p:cNvPr>
          <p:cNvSpPr/>
          <p:nvPr/>
        </p:nvSpPr>
        <p:spPr>
          <a:xfrm>
            <a:off x="4611373" y="4915904"/>
            <a:ext cx="388938" cy="173038"/>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A3EE818-2DD9-F64C-69CE-DAADEBF9287E}"/>
              </a:ext>
            </a:extLst>
          </p:cNvPr>
          <p:cNvSpPr/>
          <p:nvPr/>
        </p:nvSpPr>
        <p:spPr>
          <a:xfrm>
            <a:off x="5000310" y="4910421"/>
            <a:ext cx="403225" cy="173038"/>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B989DFDE-7D85-E453-8106-C041F0DBFB1C}"/>
              </a:ext>
            </a:extLst>
          </p:cNvPr>
          <p:cNvSpPr/>
          <p:nvPr/>
        </p:nvSpPr>
        <p:spPr>
          <a:xfrm>
            <a:off x="5214357" y="4533180"/>
            <a:ext cx="388938" cy="173038"/>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75B472F1-8E19-6232-B4B9-5E6B1CBE9B79}"/>
              </a:ext>
            </a:extLst>
          </p:cNvPr>
          <p:cNvSpPr/>
          <p:nvPr/>
        </p:nvSpPr>
        <p:spPr>
          <a:xfrm>
            <a:off x="4951512" y="4360142"/>
            <a:ext cx="388938" cy="173038"/>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1309D5D-C716-2726-9159-DD0AB1A63CDF}"/>
              </a:ext>
            </a:extLst>
          </p:cNvPr>
          <p:cNvSpPr/>
          <p:nvPr/>
        </p:nvSpPr>
        <p:spPr>
          <a:xfrm>
            <a:off x="5403532" y="4892567"/>
            <a:ext cx="438467" cy="190891"/>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68B3701D-9184-BCCA-FABC-BAB77716859D}"/>
              </a:ext>
            </a:extLst>
          </p:cNvPr>
          <p:cNvSpPr/>
          <p:nvPr/>
        </p:nvSpPr>
        <p:spPr>
          <a:xfrm>
            <a:off x="5543276" y="4767175"/>
            <a:ext cx="514624" cy="125391"/>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0141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084279EB-B96B-DA63-147D-EA81AE4FF29A}"/>
            </a:ext>
          </a:extLst>
        </p:cNvPr>
        <p:cNvGrpSpPr/>
        <p:nvPr/>
      </p:nvGrpSpPr>
      <p:grpSpPr>
        <a:xfrm>
          <a:off x="0" y="0"/>
          <a:ext cx="0" cy="0"/>
          <a:chOff x="0" y="0"/>
          <a:chExt cx="0" cy="0"/>
        </a:xfrm>
      </p:grpSpPr>
      <p:sp>
        <p:nvSpPr>
          <p:cNvPr id="120" name="Arrow: Down 119">
            <a:extLst>
              <a:ext uri="{FF2B5EF4-FFF2-40B4-BE49-F238E27FC236}">
                <a16:creationId xmlns:a16="http://schemas.microsoft.com/office/drawing/2014/main" id="{A0A33330-77F7-D411-F2CE-4540A5E875F7}"/>
              </a:ext>
            </a:extLst>
          </p:cNvPr>
          <p:cNvSpPr/>
          <p:nvPr/>
        </p:nvSpPr>
        <p:spPr>
          <a:xfrm>
            <a:off x="533984" y="1507551"/>
            <a:ext cx="568579" cy="3267869"/>
          </a:xfrm>
          <a:prstGeom prst="downArrow">
            <a:avLst/>
          </a:prstGeom>
        </p:spPr>
        <p:style>
          <a:lnRef idx="1">
            <a:schemeClr val="accent2"/>
          </a:lnRef>
          <a:fillRef idx="3">
            <a:schemeClr val="accent2"/>
          </a:fillRef>
          <a:effectRef idx="2">
            <a:schemeClr val="accent2"/>
          </a:effectRef>
          <a:fontRef idx="minor">
            <a:schemeClr val="lt1"/>
          </a:fontRef>
        </p:style>
        <p:txBody>
          <a:bodyPr vert="vert" rtlCol="0" anchor="ctr"/>
          <a:lstStyle/>
          <a:p>
            <a:pPr algn="ctr"/>
            <a:r>
              <a:rPr lang="en-US" b="1" dirty="0">
                <a:solidFill>
                  <a:schemeClr val="tx1"/>
                </a:solidFill>
                <a:latin typeface="Arial" panose="020B0604020202020204" pitchFamily="34" charset="0"/>
                <a:cs typeface="Arial" panose="020B0604020202020204" pitchFamily="34" charset="0"/>
              </a:rPr>
              <a:t>Run time Increases</a:t>
            </a:r>
          </a:p>
        </p:txBody>
      </p:sp>
      <p:grpSp>
        <p:nvGrpSpPr>
          <p:cNvPr id="123" name="Group 122">
            <a:extLst>
              <a:ext uri="{FF2B5EF4-FFF2-40B4-BE49-F238E27FC236}">
                <a16:creationId xmlns:a16="http://schemas.microsoft.com/office/drawing/2014/main" id="{22B8682B-8C0B-0698-FD7C-CCFDFB7DB46B}"/>
              </a:ext>
            </a:extLst>
          </p:cNvPr>
          <p:cNvGrpSpPr/>
          <p:nvPr/>
        </p:nvGrpSpPr>
        <p:grpSpPr>
          <a:xfrm>
            <a:off x="102994" y="562591"/>
            <a:ext cx="1052833" cy="200055"/>
            <a:chOff x="6650738" y="3872484"/>
            <a:chExt cx="1052833" cy="200055"/>
          </a:xfrm>
        </p:grpSpPr>
        <p:sp>
          <p:nvSpPr>
            <p:cNvPr id="124" name="TextBox 123">
              <a:extLst>
                <a:ext uri="{FF2B5EF4-FFF2-40B4-BE49-F238E27FC236}">
                  <a16:creationId xmlns:a16="http://schemas.microsoft.com/office/drawing/2014/main" id="{412211BB-A66F-DCB0-7E35-DD687320B1C7}"/>
                </a:ext>
              </a:extLst>
            </p:cNvPr>
            <p:cNvSpPr txBox="1"/>
            <p:nvPr/>
          </p:nvSpPr>
          <p:spPr>
            <a:xfrm>
              <a:off x="6650738" y="3872484"/>
              <a:ext cx="1052833" cy="200055"/>
            </a:xfrm>
            <a:prstGeom prst="rect">
              <a:avLst/>
            </a:prstGeom>
            <a:solidFill>
              <a:schemeClr val="bg1"/>
            </a:solidFill>
            <a:ln>
              <a:solidFill>
                <a:schemeClr val="tx1"/>
              </a:solidFill>
            </a:ln>
          </p:spPr>
          <p:txBody>
            <a:bodyPr wrap="square" rtlCol="0">
              <a:spAutoFit/>
            </a:bodyPr>
            <a:lstStyle/>
            <a:p>
              <a:pPr algn="r"/>
              <a:r>
                <a:rPr lang="en-US" sz="700" b="1" dirty="0">
                  <a:latin typeface="Arial" panose="020B0604020202020204" pitchFamily="34" charset="0"/>
                  <a:cs typeface="Arial" panose="020B0604020202020204" pitchFamily="34" charset="0"/>
                </a:rPr>
                <a:t>Off-loading point</a:t>
              </a:r>
            </a:p>
          </p:txBody>
        </p:sp>
        <p:sp>
          <p:nvSpPr>
            <p:cNvPr id="125" name="Star: 5 Points 124">
              <a:extLst>
                <a:ext uri="{FF2B5EF4-FFF2-40B4-BE49-F238E27FC236}">
                  <a16:creationId xmlns:a16="http://schemas.microsoft.com/office/drawing/2014/main" id="{61493BAC-CFCE-5EBC-8936-65FA3A9637EB}"/>
                </a:ext>
              </a:extLst>
            </p:cNvPr>
            <p:cNvSpPr/>
            <p:nvPr/>
          </p:nvSpPr>
          <p:spPr>
            <a:xfrm>
              <a:off x="6708648" y="3901907"/>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D8E37BC4-8C70-0098-353B-EA492BBF3EF0}"/>
              </a:ext>
            </a:extLst>
          </p:cNvPr>
          <p:cNvGrpSpPr/>
          <p:nvPr/>
        </p:nvGrpSpPr>
        <p:grpSpPr>
          <a:xfrm>
            <a:off x="1151034" y="1116488"/>
            <a:ext cx="6711339" cy="3658932"/>
            <a:chOff x="592962" y="1116488"/>
            <a:chExt cx="6711339" cy="3658932"/>
          </a:xfrm>
        </p:grpSpPr>
        <p:sp>
          <p:nvSpPr>
            <p:cNvPr id="56" name="Rectangle 55">
              <a:extLst>
                <a:ext uri="{FF2B5EF4-FFF2-40B4-BE49-F238E27FC236}">
                  <a16:creationId xmlns:a16="http://schemas.microsoft.com/office/drawing/2014/main" id="{367DB4B6-7A0E-0E9D-FDA6-68DDD420026A}"/>
                </a:ext>
              </a:extLst>
            </p:cNvPr>
            <p:cNvSpPr/>
            <p:nvPr/>
          </p:nvSpPr>
          <p:spPr>
            <a:xfrm>
              <a:off x="592962" y="3769580"/>
              <a:ext cx="6670268" cy="100584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E34BB32D-51B7-FDD5-BA99-C4C8E2F882FB}"/>
                </a:ext>
              </a:extLst>
            </p:cNvPr>
            <p:cNvPicPr>
              <a:picLocks noChangeAspect="1"/>
            </p:cNvPicPr>
            <p:nvPr/>
          </p:nvPicPr>
          <p:blipFill>
            <a:blip r:embed="rId3"/>
            <a:stretch>
              <a:fillRect/>
            </a:stretch>
          </p:blipFill>
          <p:spPr>
            <a:xfrm>
              <a:off x="5224983" y="3928861"/>
              <a:ext cx="1496539" cy="795528"/>
            </a:xfrm>
            <a:prstGeom prst="rect">
              <a:avLst/>
            </a:prstGeom>
          </p:spPr>
        </p:pic>
        <p:pic>
          <p:nvPicPr>
            <p:cNvPr id="53" name="Picture 52">
              <a:extLst>
                <a:ext uri="{FF2B5EF4-FFF2-40B4-BE49-F238E27FC236}">
                  <a16:creationId xmlns:a16="http://schemas.microsoft.com/office/drawing/2014/main" id="{0EFCD596-0272-6C2E-487E-C1D5E32EC16F}"/>
                </a:ext>
              </a:extLst>
            </p:cNvPr>
            <p:cNvPicPr>
              <a:picLocks noChangeAspect="1"/>
            </p:cNvPicPr>
            <p:nvPr/>
          </p:nvPicPr>
          <p:blipFill>
            <a:blip r:embed="rId4"/>
            <a:stretch>
              <a:fillRect/>
            </a:stretch>
          </p:blipFill>
          <p:spPr>
            <a:xfrm>
              <a:off x="5223313" y="2499627"/>
              <a:ext cx="1639763" cy="795528"/>
            </a:xfrm>
            <a:prstGeom prst="rect">
              <a:avLst/>
            </a:prstGeom>
          </p:spPr>
        </p:pic>
        <p:pic>
          <p:nvPicPr>
            <p:cNvPr id="51" name="Picture 50">
              <a:extLst>
                <a:ext uri="{FF2B5EF4-FFF2-40B4-BE49-F238E27FC236}">
                  <a16:creationId xmlns:a16="http://schemas.microsoft.com/office/drawing/2014/main" id="{341BD9CB-30CB-31DA-45DF-DA927B52C812}"/>
                </a:ext>
              </a:extLst>
            </p:cNvPr>
            <p:cNvPicPr>
              <a:picLocks noChangeAspect="1"/>
            </p:cNvPicPr>
            <p:nvPr/>
          </p:nvPicPr>
          <p:blipFill>
            <a:blip r:embed="rId5"/>
            <a:stretch>
              <a:fillRect/>
            </a:stretch>
          </p:blipFill>
          <p:spPr>
            <a:xfrm>
              <a:off x="5232777" y="1485393"/>
              <a:ext cx="2071524" cy="795528"/>
            </a:xfrm>
            <a:prstGeom prst="rect">
              <a:avLst/>
            </a:prstGeom>
          </p:spPr>
        </p:pic>
        <p:pic>
          <p:nvPicPr>
            <p:cNvPr id="8" name="Picture 7">
              <a:extLst>
                <a:ext uri="{FF2B5EF4-FFF2-40B4-BE49-F238E27FC236}">
                  <a16:creationId xmlns:a16="http://schemas.microsoft.com/office/drawing/2014/main" id="{97A27F16-53C2-5C5F-ADA6-4BD771A84DDD}"/>
                </a:ext>
              </a:extLst>
            </p:cNvPr>
            <p:cNvPicPr>
              <a:picLocks noChangeAspect="1"/>
            </p:cNvPicPr>
            <p:nvPr/>
          </p:nvPicPr>
          <p:blipFill>
            <a:blip r:embed="rId6"/>
            <a:stretch>
              <a:fillRect/>
            </a:stretch>
          </p:blipFill>
          <p:spPr>
            <a:xfrm>
              <a:off x="680800" y="1478090"/>
              <a:ext cx="1825034" cy="795528"/>
            </a:xfrm>
            <a:prstGeom prst="rect">
              <a:avLst/>
            </a:prstGeom>
          </p:spPr>
        </p:pic>
        <p:pic>
          <p:nvPicPr>
            <p:cNvPr id="3" name="Picture 2">
              <a:extLst>
                <a:ext uri="{FF2B5EF4-FFF2-40B4-BE49-F238E27FC236}">
                  <a16:creationId xmlns:a16="http://schemas.microsoft.com/office/drawing/2014/main" id="{9D080694-1759-1F4B-1FE8-FBD002406BA0}"/>
                </a:ext>
              </a:extLst>
            </p:cNvPr>
            <p:cNvPicPr>
              <a:picLocks noChangeAspect="1"/>
            </p:cNvPicPr>
            <p:nvPr/>
          </p:nvPicPr>
          <p:blipFill>
            <a:blip r:embed="rId7"/>
            <a:srcRect r="54927"/>
            <a:stretch/>
          </p:blipFill>
          <p:spPr>
            <a:xfrm>
              <a:off x="661092" y="3919153"/>
              <a:ext cx="1832299" cy="795528"/>
            </a:xfrm>
            <a:prstGeom prst="rect">
              <a:avLst/>
            </a:prstGeom>
          </p:spPr>
        </p:pic>
        <p:sp>
          <p:nvSpPr>
            <p:cNvPr id="103" name="TextBox 102">
              <a:extLst>
                <a:ext uri="{FF2B5EF4-FFF2-40B4-BE49-F238E27FC236}">
                  <a16:creationId xmlns:a16="http://schemas.microsoft.com/office/drawing/2014/main" id="{230D373F-E564-7E8C-101B-469970039CEF}"/>
                </a:ext>
              </a:extLst>
            </p:cNvPr>
            <p:cNvSpPr txBox="1"/>
            <p:nvPr/>
          </p:nvSpPr>
          <p:spPr>
            <a:xfrm>
              <a:off x="624431" y="3763429"/>
              <a:ext cx="1820246" cy="184666"/>
            </a:xfrm>
            <a:prstGeom prst="rect">
              <a:avLst/>
            </a:prstGeom>
            <a:noFill/>
          </p:spPr>
          <p:txBody>
            <a:bodyPr wrap="square" rtlCol="0">
              <a:spAutoFit/>
            </a:bodyPr>
            <a:lstStyle/>
            <a:p>
              <a:r>
                <a:rPr lang="en-US" sz="600" b="1" i="1" u="sng" dirty="0">
                  <a:latin typeface="Arial" panose="020B0604020202020204" pitchFamily="34" charset="0"/>
                  <a:cs typeface="Arial" panose="020B0604020202020204" pitchFamily="34" charset="0"/>
                </a:rPr>
                <a:t>Obj Value: 1.24E5, 300 second run time</a:t>
              </a:r>
            </a:p>
          </p:txBody>
        </p:sp>
        <p:sp>
          <p:nvSpPr>
            <p:cNvPr id="106" name="Star: 5 Points 105">
              <a:extLst>
                <a:ext uri="{FF2B5EF4-FFF2-40B4-BE49-F238E27FC236}">
                  <a16:creationId xmlns:a16="http://schemas.microsoft.com/office/drawing/2014/main" id="{E4FA7521-121D-1AB5-F128-DB936D10CDFF}"/>
                </a:ext>
              </a:extLst>
            </p:cNvPr>
            <p:cNvSpPr/>
            <p:nvPr/>
          </p:nvSpPr>
          <p:spPr>
            <a:xfrm>
              <a:off x="629411" y="4266142"/>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TextBox 117">
              <a:extLst>
                <a:ext uri="{FF2B5EF4-FFF2-40B4-BE49-F238E27FC236}">
                  <a16:creationId xmlns:a16="http://schemas.microsoft.com/office/drawing/2014/main" id="{C0961745-90AA-249D-5A00-ADC3790B683B}"/>
                </a:ext>
              </a:extLst>
            </p:cNvPr>
            <p:cNvSpPr txBox="1"/>
            <p:nvPr/>
          </p:nvSpPr>
          <p:spPr>
            <a:xfrm>
              <a:off x="1112220" y="1116488"/>
              <a:ext cx="1570331" cy="200055"/>
            </a:xfrm>
            <a:prstGeom prst="rect">
              <a:avLst/>
            </a:prstGeom>
            <a:noFill/>
            <a:ln>
              <a:solidFill>
                <a:schemeClr val="tx1"/>
              </a:solidFill>
            </a:ln>
          </p:spPr>
          <p:txBody>
            <a:bodyPr wrap="square" rtlCol="0">
              <a:spAutoFit/>
            </a:bodyPr>
            <a:lstStyle/>
            <a:p>
              <a:r>
                <a:rPr lang="en-US" sz="700" b="1" u="sng" dirty="0">
                  <a:latin typeface="Arial" panose="020B0604020202020204" pitchFamily="34" charset="0"/>
                  <a:cs typeface="Arial" panose="020B0604020202020204" pitchFamily="34" charset="0"/>
                </a:rPr>
                <a:t>Group Priority Order:</a:t>
              </a:r>
              <a:r>
                <a:rPr lang="en-US" sz="700" dirty="0">
                  <a:latin typeface="Arial" panose="020B0604020202020204" pitchFamily="34" charset="0"/>
                  <a:cs typeface="Arial" panose="020B0604020202020204" pitchFamily="34" charset="0"/>
                </a:rPr>
                <a:t>               </a:t>
              </a:r>
              <a:endParaRPr lang="en-US" sz="700" b="1" u="sng"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4FB71BF-6E34-C7E4-765B-5768795ED809}"/>
                </a:ext>
              </a:extLst>
            </p:cNvPr>
            <p:cNvSpPr txBox="1"/>
            <p:nvPr/>
          </p:nvSpPr>
          <p:spPr>
            <a:xfrm>
              <a:off x="652932" y="1320960"/>
              <a:ext cx="1820246" cy="184666"/>
            </a:xfrm>
            <a:prstGeom prst="rect">
              <a:avLst/>
            </a:prstGeom>
            <a:noFill/>
          </p:spPr>
          <p:txBody>
            <a:bodyPr wrap="square" rtlCol="0">
              <a:spAutoFit/>
            </a:bodyPr>
            <a:lstStyle/>
            <a:p>
              <a:r>
                <a:rPr lang="en-US" sz="600" b="1" i="1" u="sng" dirty="0">
                  <a:latin typeface="Arial" panose="020B0604020202020204" pitchFamily="34" charset="0"/>
                  <a:cs typeface="Arial" panose="020B0604020202020204" pitchFamily="34" charset="0"/>
                </a:rPr>
                <a:t>Obj Value: 1.51E5, 5 second run time</a:t>
              </a:r>
            </a:p>
          </p:txBody>
        </p:sp>
        <p:sp>
          <p:nvSpPr>
            <p:cNvPr id="11" name="Star: 5 Points 10">
              <a:extLst>
                <a:ext uri="{FF2B5EF4-FFF2-40B4-BE49-F238E27FC236}">
                  <a16:creationId xmlns:a16="http://schemas.microsoft.com/office/drawing/2014/main" id="{7A94083F-01CC-3D7C-5D4C-DA061D48C84E}"/>
                </a:ext>
              </a:extLst>
            </p:cNvPr>
            <p:cNvSpPr/>
            <p:nvPr/>
          </p:nvSpPr>
          <p:spPr>
            <a:xfrm>
              <a:off x="629411" y="1823673"/>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6388FED-30E8-2E5D-6BAC-4059F86B8184}"/>
                </a:ext>
              </a:extLst>
            </p:cNvPr>
            <p:cNvPicPr>
              <a:picLocks noChangeAspect="1"/>
            </p:cNvPicPr>
            <p:nvPr/>
          </p:nvPicPr>
          <p:blipFill>
            <a:blip r:embed="rId8"/>
            <a:stretch>
              <a:fillRect/>
            </a:stretch>
          </p:blipFill>
          <p:spPr>
            <a:xfrm>
              <a:off x="670422" y="2493197"/>
              <a:ext cx="1678564" cy="795528"/>
            </a:xfrm>
            <a:prstGeom prst="rect">
              <a:avLst/>
            </a:prstGeom>
          </p:spPr>
        </p:pic>
        <p:sp>
          <p:nvSpPr>
            <p:cNvPr id="14" name="Star: 5 Points 13">
              <a:extLst>
                <a:ext uri="{FF2B5EF4-FFF2-40B4-BE49-F238E27FC236}">
                  <a16:creationId xmlns:a16="http://schemas.microsoft.com/office/drawing/2014/main" id="{A8E11015-DF36-12A4-3144-D3E1D4FF2EDE}"/>
                </a:ext>
              </a:extLst>
            </p:cNvPr>
            <p:cNvSpPr/>
            <p:nvPr/>
          </p:nvSpPr>
          <p:spPr>
            <a:xfrm>
              <a:off x="629410" y="2831711"/>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2A11136-B886-867A-52BF-CCF81539FAE8}"/>
                </a:ext>
              </a:extLst>
            </p:cNvPr>
            <p:cNvSpPr txBox="1"/>
            <p:nvPr/>
          </p:nvSpPr>
          <p:spPr>
            <a:xfrm>
              <a:off x="652932" y="2321112"/>
              <a:ext cx="1820246" cy="184666"/>
            </a:xfrm>
            <a:prstGeom prst="rect">
              <a:avLst/>
            </a:prstGeom>
            <a:noFill/>
          </p:spPr>
          <p:txBody>
            <a:bodyPr wrap="square" rtlCol="0">
              <a:spAutoFit/>
            </a:bodyPr>
            <a:lstStyle/>
            <a:p>
              <a:r>
                <a:rPr lang="en-US" sz="600" b="1" i="1" u="sng" dirty="0">
                  <a:latin typeface="Arial" panose="020B0604020202020204" pitchFamily="34" charset="0"/>
                  <a:cs typeface="Arial" panose="020B0604020202020204" pitchFamily="34" charset="0"/>
                </a:rPr>
                <a:t>Obj Value: 1.28E5, 30 second run time</a:t>
              </a:r>
            </a:p>
          </p:txBody>
        </p:sp>
        <p:sp>
          <p:nvSpPr>
            <p:cNvPr id="16" name="Oval 15">
              <a:extLst>
                <a:ext uri="{FF2B5EF4-FFF2-40B4-BE49-F238E27FC236}">
                  <a16:creationId xmlns:a16="http://schemas.microsoft.com/office/drawing/2014/main" id="{AAAE33BC-8EE0-D666-A477-687ED7474622}"/>
                </a:ext>
              </a:extLst>
            </p:cNvPr>
            <p:cNvSpPr/>
            <p:nvPr/>
          </p:nvSpPr>
          <p:spPr>
            <a:xfrm>
              <a:off x="2317399" y="1147935"/>
              <a:ext cx="137160" cy="137160"/>
            </a:xfrm>
            <a:prstGeom prst="ellipse">
              <a:avLst/>
            </a:prstGeom>
            <a:solidFill>
              <a:srgbClr val="7F7FB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1</a:t>
              </a:r>
            </a:p>
          </p:txBody>
        </p:sp>
        <p:sp>
          <p:nvSpPr>
            <p:cNvPr id="17" name="Oval 16">
              <a:extLst>
                <a:ext uri="{FF2B5EF4-FFF2-40B4-BE49-F238E27FC236}">
                  <a16:creationId xmlns:a16="http://schemas.microsoft.com/office/drawing/2014/main" id="{58007B9D-0581-89EE-25F3-C4F8D0735F04}"/>
                </a:ext>
              </a:extLst>
            </p:cNvPr>
            <p:cNvSpPr/>
            <p:nvPr/>
          </p:nvSpPr>
          <p:spPr>
            <a:xfrm>
              <a:off x="2135298" y="1147935"/>
              <a:ext cx="137160" cy="137160"/>
            </a:xfrm>
            <a:prstGeom prst="ellipse">
              <a:avLst/>
            </a:prstGeom>
            <a:solidFill>
              <a:srgbClr val="FF7F3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2</a:t>
              </a:r>
            </a:p>
          </p:txBody>
        </p:sp>
        <p:sp>
          <p:nvSpPr>
            <p:cNvPr id="18" name="Oval 17">
              <a:extLst>
                <a:ext uri="{FF2B5EF4-FFF2-40B4-BE49-F238E27FC236}">
                  <a16:creationId xmlns:a16="http://schemas.microsoft.com/office/drawing/2014/main" id="{414ECF8D-3389-1C92-A1AF-4EDEC0919D71}"/>
                </a:ext>
              </a:extLst>
            </p:cNvPr>
            <p:cNvSpPr/>
            <p:nvPr/>
          </p:nvSpPr>
          <p:spPr>
            <a:xfrm>
              <a:off x="2495224" y="1147935"/>
              <a:ext cx="137160" cy="137160"/>
            </a:xfrm>
            <a:prstGeom prst="ellipse">
              <a:avLst/>
            </a:prstGeom>
            <a:solidFill>
              <a:srgbClr val="7FBF3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3</a:t>
              </a:r>
            </a:p>
          </p:txBody>
        </p:sp>
        <p:sp>
          <p:nvSpPr>
            <p:cNvPr id="20" name="TextBox 19">
              <a:extLst>
                <a:ext uri="{FF2B5EF4-FFF2-40B4-BE49-F238E27FC236}">
                  <a16:creationId xmlns:a16="http://schemas.microsoft.com/office/drawing/2014/main" id="{2CB9B91B-67AB-D0FE-B19E-4AD9CE163BA7}"/>
                </a:ext>
              </a:extLst>
            </p:cNvPr>
            <p:cNvSpPr txBox="1"/>
            <p:nvPr/>
          </p:nvSpPr>
          <p:spPr>
            <a:xfrm>
              <a:off x="3408729" y="1116488"/>
              <a:ext cx="1570331" cy="200055"/>
            </a:xfrm>
            <a:prstGeom prst="rect">
              <a:avLst/>
            </a:prstGeom>
            <a:noFill/>
            <a:ln>
              <a:solidFill>
                <a:schemeClr val="tx1"/>
              </a:solidFill>
            </a:ln>
          </p:spPr>
          <p:txBody>
            <a:bodyPr wrap="square" rtlCol="0">
              <a:spAutoFit/>
            </a:bodyPr>
            <a:lstStyle/>
            <a:p>
              <a:r>
                <a:rPr lang="en-US" sz="700" b="1" u="sng" dirty="0">
                  <a:latin typeface="Arial" panose="020B0604020202020204" pitchFamily="34" charset="0"/>
                  <a:cs typeface="Arial" panose="020B0604020202020204" pitchFamily="34" charset="0"/>
                </a:rPr>
                <a:t>Group Priority Order:</a:t>
              </a:r>
              <a:r>
                <a:rPr lang="en-US" sz="700" dirty="0">
                  <a:latin typeface="Arial" panose="020B0604020202020204" pitchFamily="34" charset="0"/>
                  <a:cs typeface="Arial" panose="020B0604020202020204" pitchFamily="34" charset="0"/>
                </a:rPr>
                <a:t>               </a:t>
              </a:r>
              <a:endParaRPr lang="en-US" sz="700" b="1" u="sng"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FE882F1F-C05C-DE8C-8784-79F42B149F3F}"/>
                </a:ext>
              </a:extLst>
            </p:cNvPr>
            <p:cNvSpPr txBox="1"/>
            <p:nvPr/>
          </p:nvSpPr>
          <p:spPr>
            <a:xfrm>
              <a:off x="2949441" y="1320960"/>
              <a:ext cx="1820246" cy="184666"/>
            </a:xfrm>
            <a:prstGeom prst="rect">
              <a:avLst/>
            </a:prstGeom>
            <a:noFill/>
          </p:spPr>
          <p:txBody>
            <a:bodyPr wrap="square" rtlCol="0">
              <a:spAutoFit/>
            </a:bodyPr>
            <a:lstStyle/>
            <a:p>
              <a:r>
                <a:rPr lang="en-US" sz="600" b="1" i="1" u="sng" dirty="0">
                  <a:latin typeface="Arial" panose="020B0604020202020204" pitchFamily="34" charset="0"/>
                  <a:cs typeface="Arial" panose="020B0604020202020204" pitchFamily="34" charset="0"/>
                </a:rPr>
                <a:t>Obj Value: 1.45E5, 5 second run time</a:t>
              </a:r>
            </a:p>
          </p:txBody>
        </p:sp>
        <p:sp>
          <p:nvSpPr>
            <p:cNvPr id="23" name="Oval 22">
              <a:extLst>
                <a:ext uri="{FF2B5EF4-FFF2-40B4-BE49-F238E27FC236}">
                  <a16:creationId xmlns:a16="http://schemas.microsoft.com/office/drawing/2014/main" id="{C6CEFDD1-EAEF-FE74-4865-CF6349391A0A}"/>
                </a:ext>
              </a:extLst>
            </p:cNvPr>
            <p:cNvSpPr/>
            <p:nvPr/>
          </p:nvSpPr>
          <p:spPr>
            <a:xfrm>
              <a:off x="4795854" y="1147935"/>
              <a:ext cx="137160" cy="137160"/>
            </a:xfrm>
            <a:prstGeom prst="ellipse">
              <a:avLst/>
            </a:prstGeom>
            <a:solidFill>
              <a:srgbClr val="7F7FB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1</a:t>
              </a:r>
            </a:p>
          </p:txBody>
        </p:sp>
        <p:sp>
          <p:nvSpPr>
            <p:cNvPr id="24" name="Oval 23">
              <a:extLst>
                <a:ext uri="{FF2B5EF4-FFF2-40B4-BE49-F238E27FC236}">
                  <a16:creationId xmlns:a16="http://schemas.microsoft.com/office/drawing/2014/main" id="{22E1C01D-4E0F-BEE2-850F-2FA243AD6B33}"/>
                </a:ext>
              </a:extLst>
            </p:cNvPr>
            <p:cNvSpPr/>
            <p:nvPr/>
          </p:nvSpPr>
          <p:spPr>
            <a:xfrm>
              <a:off x="4613753" y="1147935"/>
              <a:ext cx="137160" cy="137160"/>
            </a:xfrm>
            <a:prstGeom prst="ellipse">
              <a:avLst/>
            </a:prstGeom>
            <a:solidFill>
              <a:srgbClr val="FF7F3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2</a:t>
              </a:r>
            </a:p>
          </p:txBody>
        </p:sp>
        <p:sp>
          <p:nvSpPr>
            <p:cNvPr id="25" name="Oval 24">
              <a:extLst>
                <a:ext uri="{FF2B5EF4-FFF2-40B4-BE49-F238E27FC236}">
                  <a16:creationId xmlns:a16="http://schemas.microsoft.com/office/drawing/2014/main" id="{035D01D8-D942-D5FC-5173-ACC81A6D4CD9}"/>
                </a:ext>
              </a:extLst>
            </p:cNvPr>
            <p:cNvSpPr/>
            <p:nvPr/>
          </p:nvSpPr>
          <p:spPr>
            <a:xfrm>
              <a:off x="4430702" y="1147935"/>
              <a:ext cx="137160" cy="137160"/>
            </a:xfrm>
            <a:prstGeom prst="ellipse">
              <a:avLst/>
            </a:prstGeom>
            <a:solidFill>
              <a:srgbClr val="7FBF3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3</a:t>
              </a:r>
            </a:p>
          </p:txBody>
        </p:sp>
        <p:pic>
          <p:nvPicPr>
            <p:cNvPr id="27" name="Picture 26">
              <a:extLst>
                <a:ext uri="{FF2B5EF4-FFF2-40B4-BE49-F238E27FC236}">
                  <a16:creationId xmlns:a16="http://schemas.microsoft.com/office/drawing/2014/main" id="{519D4A2C-7A77-D75B-17FB-C39F0D4121C8}"/>
                </a:ext>
              </a:extLst>
            </p:cNvPr>
            <p:cNvPicPr>
              <a:picLocks noChangeAspect="1"/>
            </p:cNvPicPr>
            <p:nvPr/>
          </p:nvPicPr>
          <p:blipFill>
            <a:blip r:embed="rId9"/>
            <a:stretch>
              <a:fillRect/>
            </a:stretch>
          </p:blipFill>
          <p:spPr>
            <a:xfrm>
              <a:off x="2978598" y="1490156"/>
              <a:ext cx="1745292" cy="795528"/>
            </a:xfrm>
            <a:prstGeom prst="rect">
              <a:avLst/>
            </a:prstGeom>
          </p:spPr>
        </p:pic>
        <p:sp>
          <p:nvSpPr>
            <p:cNvPr id="28" name="Star: 5 Points 27">
              <a:extLst>
                <a:ext uri="{FF2B5EF4-FFF2-40B4-BE49-F238E27FC236}">
                  <a16:creationId xmlns:a16="http://schemas.microsoft.com/office/drawing/2014/main" id="{5F8CDB41-D9AF-AFF9-452C-97019993C327}"/>
                </a:ext>
              </a:extLst>
            </p:cNvPr>
            <p:cNvSpPr/>
            <p:nvPr/>
          </p:nvSpPr>
          <p:spPr>
            <a:xfrm>
              <a:off x="2924013" y="1827251"/>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E18FF5DF-D5E0-E0C9-5A19-46AB8230F69F}"/>
                </a:ext>
              </a:extLst>
            </p:cNvPr>
            <p:cNvSpPr txBox="1"/>
            <p:nvPr/>
          </p:nvSpPr>
          <p:spPr>
            <a:xfrm>
              <a:off x="2949441" y="2321112"/>
              <a:ext cx="1820246" cy="184666"/>
            </a:xfrm>
            <a:prstGeom prst="rect">
              <a:avLst/>
            </a:prstGeom>
            <a:noFill/>
          </p:spPr>
          <p:txBody>
            <a:bodyPr wrap="square" rtlCol="0">
              <a:spAutoFit/>
            </a:bodyPr>
            <a:lstStyle/>
            <a:p>
              <a:r>
                <a:rPr lang="en-US" sz="600" b="1" i="1" u="sng" dirty="0">
                  <a:latin typeface="Arial" panose="020B0604020202020204" pitchFamily="34" charset="0"/>
                  <a:cs typeface="Arial" panose="020B0604020202020204" pitchFamily="34" charset="0"/>
                </a:rPr>
                <a:t>Obj Value: 1.34E5, 30 second run time</a:t>
              </a:r>
            </a:p>
          </p:txBody>
        </p:sp>
        <p:pic>
          <p:nvPicPr>
            <p:cNvPr id="31" name="Picture 30">
              <a:extLst>
                <a:ext uri="{FF2B5EF4-FFF2-40B4-BE49-F238E27FC236}">
                  <a16:creationId xmlns:a16="http://schemas.microsoft.com/office/drawing/2014/main" id="{64BE80B0-882D-0B35-2EDF-FED3890CB8E4}"/>
                </a:ext>
              </a:extLst>
            </p:cNvPr>
            <p:cNvPicPr>
              <a:picLocks noChangeAspect="1"/>
            </p:cNvPicPr>
            <p:nvPr/>
          </p:nvPicPr>
          <p:blipFill>
            <a:blip r:embed="rId10"/>
            <a:srcRect t="2482"/>
            <a:stretch/>
          </p:blipFill>
          <p:spPr>
            <a:xfrm>
              <a:off x="2978598" y="2505778"/>
              <a:ext cx="1865783" cy="795528"/>
            </a:xfrm>
            <a:prstGeom prst="rect">
              <a:avLst/>
            </a:prstGeom>
          </p:spPr>
        </p:pic>
        <p:sp>
          <p:nvSpPr>
            <p:cNvPr id="32" name="Star: 5 Points 31">
              <a:extLst>
                <a:ext uri="{FF2B5EF4-FFF2-40B4-BE49-F238E27FC236}">
                  <a16:creationId xmlns:a16="http://schemas.microsoft.com/office/drawing/2014/main" id="{7C1093D1-1CA5-5AFC-AF29-D738BF4EA273}"/>
                </a:ext>
              </a:extLst>
            </p:cNvPr>
            <p:cNvSpPr/>
            <p:nvPr/>
          </p:nvSpPr>
          <p:spPr>
            <a:xfrm>
              <a:off x="2924013" y="2821266"/>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E8531C82-3085-AEFC-0EC2-F1AFC2B9F2BF}"/>
                </a:ext>
              </a:extLst>
            </p:cNvPr>
            <p:cNvSpPr txBox="1"/>
            <p:nvPr/>
          </p:nvSpPr>
          <p:spPr>
            <a:xfrm>
              <a:off x="2949441" y="3763429"/>
              <a:ext cx="1820246" cy="184666"/>
            </a:xfrm>
            <a:prstGeom prst="rect">
              <a:avLst/>
            </a:prstGeom>
            <a:noFill/>
          </p:spPr>
          <p:txBody>
            <a:bodyPr wrap="square" rtlCol="0">
              <a:spAutoFit/>
            </a:bodyPr>
            <a:lstStyle/>
            <a:p>
              <a:r>
                <a:rPr lang="en-US" sz="600" b="1" i="1" u="sng" dirty="0">
                  <a:latin typeface="Arial" panose="020B0604020202020204" pitchFamily="34" charset="0"/>
                  <a:cs typeface="Arial" panose="020B0604020202020204" pitchFamily="34" charset="0"/>
                </a:rPr>
                <a:t>Obj Value: 1.20E5, 300 second run time</a:t>
              </a:r>
            </a:p>
          </p:txBody>
        </p:sp>
        <p:pic>
          <p:nvPicPr>
            <p:cNvPr id="35" name="Picture 34">
              <a:extLst>
                <a:ext uri="{FF2B5EF4-FFF2-40B4-BE49-F238E27FC236}">
                  <a16:creationId xmlns:a16="http://schemas.microsoft.com/office/drawing/2014/main" id="{A7DE1A93-CF84-F83D-966C-80FA9A7A8391}"/>
                </a:ext>
              </a:extLst>
            </p:cNvPr>
            <p:cNvPicPr>
              <a:picLocks noChangeAspect="1"/>
            </p:cNvPicPr>
            <p:nvPr/>
          </p:nvPicPr>
          <p:blipFill>
            <a:blip r:embed="rId11"/>
            <a:stretch>
              <a:fillRect/>
            </a:stretch>
          </p:blipFill>
          <p:spPr>
            <a:xfrm>
              <a:off x="2976243" y="3928861"/>
              <a:ext cx="1758117" cy="795528"/>
            </a:xfrm>
            <a:prstGeom prst="rect">
              <a:avLst/>
            </a:prstGeom>
          </p:spPr>
        </p:pic>
        <p:sp>
          <p:nvSpPr>
            <p:cNvPr id="36" name="Star: 5 Points 35">
              <a:extLst>
                <a:ext uri="{FF2B5EF4-FFF2-40B4-BE49-F238E27FC236}">
                  <a16:creationId xmlns:a16="http://schemas.microsoft.com/office/drawing/2014/main" id="{BFA320A4-5197-2F2F-2B73-94D54B064DA8}"/>
                </a:ext>
              </a:extLst>
            </p:cNvPr>
            <p:cNvSpPr/>
            <p:nvPr/>
          </p:nvSpPr>
          <p:spPr>
            <a:xfrm>
              <a:off x="2928445" y="4266142"/>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5AF83AE2-8239-CFFF-B0F5-21D5ADDB6EBF}"/>
                </a:ext>
              </a:extLst>
            </p:cNvPr>
            <p:cNvSpPr txBox="1"/>
            <p:nvPr/>
          </p:nvSpPr>
          <p:spPr>
            <a:xfrm>
              <a:off x="5659589" y="1116488"/>
              <a:ext cx="1570331" cy="200055"/>
            </a:xfrm>
            <a:prstGeom prst="rect">
              <a:avLst/>
            </a:prstGeom>
            <a:noFill/>
            <a:ln>
              <a:solidFill>
                <a:schemeClr val="tx1"/>
              </a:solidFill>
            </a:ln>
          </p:spPr>
          <p:txBody>
            <a:bodyPr wrap="square" rtlCol="0">
              <a:spAutoFit/>
            </a:bodyPr>
            <a:lstStyle/>
            <a:p>
              <a:r>
                <a:rPr lang="en-US" sz="700" b="1" u="sng" dirty="0">
                  <a:latin typeface="Arial" panose="020B0604020202020204" pitchFamily="34" charset="0"/>
                  <a:cs typeface="Arial" panose="020B0604020202020204" pitchFamily="34" charset="0"/>
                </a:rPr>
                <a:t>Group Priority Order:</a:t>
              </a:r>
              <a:r>
                <a:rPr lang="en-US" sz="700" dirty="0">
                  <a:latin typeface="Arial" panose="020B0604020202020204" pitchFamily="34" charset="0"/>
                  <a:cs typeface="Arial" panose="020B0604020202020204" pitchFamily="34" charset="0"/>
                </a:rPr>
                <a:t>               </a:t>
              </a:r>
              <a:endParaRPr lang="en-US" sz="700" b="1" u="sng"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74AAC2ED-9D82-E142-E7FE-7D002664E619}"/>
                </a:ext>
              </a:extLst>
            </p:cNvPr>
            <p:cNvSpPr txBox="1"/>
            <p:nvPr/>
          </p:nvSpPr>
          <p:spPr>
            <a:xfrm>
              <a:off x="5200301" y="1320960"/>
              <a:ext cx="1820246" cy="184666"/>
            </a:xfrm>
            <a:prstGeom prst="rect">
              <a:avLst/>
            </a:prstGeom>
            <a:noFill/>
          </p:spPr>
          <p:txBody>
            <a:bodyPr wrap="square" rtlCol="0">
              <a:spAutoFit/>
            </a:bodyPr>
            <a:lstStyle/>
            <a:p>
              <a:r>
                <a:rPr lang="en-US" sz="600" b="1" i="1" u="sng" dirty="0">
                  <a:latin typeface="Arial" panose="020B0604020202020204" pitchFamily="34" charset="0"/>
                  <a:cs typeface="Arial" panose="020B0604020202020204" pitchFamily="34" charset="0"/>
                </a:rPr>
                <a:t>Obj Value: 1.66E5, 5 second run time</a:t>
              </a:r>
            </a:p>
          </p:txBody>
        </p:sp>
        <p:sp>
          <p:nvSpPr>
            <p:cNvPr id="39" name="Oval 38">
              <a:extLst>
                <a:ext uri="{FF2B5EF4-FFF2-40B4-BE49-F238E27FC236}">
                  <a16:creationId xmlns:a16="http://schemas.microsoft.com/office/drawing/2014/main" id="{9D2B0C36-C35E-A181-CEB3-4BFDA004DB6B}"/>
                </a:ext>
              </a:extLst>
            </p:cNvPr>
            <p:cNvSpPr/>
            <p:nvPr/>
          </p:nvSpPr>
          <p:spPr>
            <a:xfrm>
              <a:off x="6871542" y="1147935"/>
              <a:ext cx="137160" cy="137160"/>
            </a:xfrm>
            <a:prstGeom prst="ellipse">
              <a:avLst/>
            </a:prstGeom>
            <a:solidFill>
              <a:srgbClr val="7F7FB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1</a:t>
              </a:r>
            </a:p>
          </p:txBody>
        </p:sp>
        <p:sp>
          <p:nvSpPr>
            <p:cNvPr id="40" name="Oval 39">
              <a:extLst>
                <a:ext uri="{FF2B5EF4-FFF2-40B4-BE49-F238E27FC236}">
                  <a16:creationId xmlns:a16="http://schemas.microsoft.com/office/drawing/2014/main" id="{B9BB5245-9602-56B7-94C6-58D14CF4E5CB}"/>
                </a:ext>
              </a:extLst>
            </p:cNvPr>
            <p:cNvSpPr/>
            <p:nvPr/>
          </p:nvSpPr>
          <p:spPr>
            <a:xfrm>
              <a:off x="7061522" y="1147935"/>
              <a:ext cx="137160" cy="137160"/>
            </a:xfrm>
            <a:prstGeom prst="ellipse">
              <a:avLst/>
            </a:prstGeom>
            <a:solidFill>
              <a:srgbClr val="FF7F3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2</a:t>
              </a:r>
            </a:p>
          </p:txBody>
        </p:sp>
        <p:sp>
          <p:nvSpPr>
            <p:cNvPr id="41" name="Oval 40">
              <a:extLst>
                <a:ext uri="{FF2B5EF4-FFF2-40B4-BE49-F238E27FC236}">
                  <a16:creationId xmlns:a16="http://schemas.microsoft.com/office/drawing/2014/main" id="{9ECEA821-9F7D-7F0C-C631-8AC0AA0AA000}"/>
                </a:ext>
              </a:extLst>
            </p:cNvPr>
            <p:cNvSpPr/>
            <p:nvPr/>
          </p:nvSpPr>
          <p:spPr>
            <a:xfrm>
              <a:off x="6681562" y="1147935"/>
              <a:ext cx="137160" cy="137160"/>
            </a:xfrm>
            <a:prstGeom prst="ellipse">
              <a:avLst/>
            </a:prstGeom>
            <a:solidFill>
              <a:srgbClr val="7FBF3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3</a:t>
              </a:r>
            </a:p>
          </p:txBody>
        </p:sp>
        <p:sp>
          <p:nvSpPr>
            <p:cNvPr id="43" name="Star: 5 Points 42">
              <a:extLst>
                <a:ext uri="{FF2B5EF4-FFF2-40B4-BE49-F238E27FC236}">
                  <a16:creationId xmlns:a16="http://schemas.microsoft.com/office/drawing/2014/main" id="{D843045A-DAB0-4357-49BB-056AEF6646EA}"/>
                </a:ext>
              </a:extLst>
            </p:cNvPr>
            <p:cNvSpPr/>
            <p:nvPr/>
          </p:nvSpPr>
          <p:spPr>
            <a:xfrm>
              <a:off x="5174873" y="1827251"/>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17938EF4-D639-C04D-46F9-784FC7672CF1}"/>
                </a:ext>
              </a:extLst>
            </p:cNvPr>
            <p:cNvSpPr txBox="1"/>
            <p:nvPr/>
          </p:nvSpPr>
          <p:spPr>
            <a:xfrm>
              <a:off x="5200301" y="2321112"/>
              <a:ext cx="1820246" cy="184666"/>
            </a:xfrm>
            <a:prstGeom prst="rect">
              <a:avLst/>
            </a:prstGeom>
            <a:noFill/>
          </p:spPr>
          <p:txBody>
            <a:bodyPr wrap="square" rtlCol="0">
              <a:spAutoFit/>
            </a:bodyPr>
            <a:lstStyle/>
            <a:p>
              <a:r>
                <a:rPr lang="en-US" sz="600" b="1" i="1" u="sng" dirty="0">
                  <a:latin typeface="Arial" panose="020B0604020202020204" pitchFamily="34" charset="0"/>
                  <a:cs typeface="Arial" panose="020B0604020202020204" pitchFamily="34" charset="0"/>
                </a:rPr>
                <a:t>Obj Value: 1.40E5, 30 second run time</a:t>
              </a:r>
            </a:p>
          </p:txBody>
        </p:sp>
        <p:sp>
          <p:nvSpPr>
            <p:cNvPr id="46" name="Star: 5 Points 45">
              <a:extLst>
                <a:ext uri="{FF2B5EF4-FFF2-40B4-BE49-F238E27FC236}">
                  <a16:creationId xmlns:a16="http://schemas.microsoft.com/office/drawing/2014/main" id="{C2DF0494-6B8B-A63F-CF95-B02F2E6A3649}"/>
                </a:ext>
              </a:extLst>
            </p:cNvPr>
            <p:cNvSpPr/>
            <p:nvPr/>
          </p:nvSpPr>
          <p:spPr>
            <a:xfrm>
              <a:off x="5174873" y="2821266"/>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CEE4DF29-F8D7-3A28-219B-C0C0D591DDA9}"/>
                </a:ext>
              </a:extLst>
            </p:cNvPr>
            <p:cNvSpPr txBox="1"/>
            <p:nvPr/>
          </p:nvSpPr>
          <p:spPr>
            <a:xfrm>
              <a:off x="5200301" y="3763429"/>
              <a:ext cx="1820246" cy="184666"/>
            </a:xfrm>
            <a:prstGeom prst="rect">
              <a:avLst/>
            </a:prstGeom>
            <a:noFill/>
          </p:spPr>
          <p:txBody>
            <a:bodyPr wrap="square" rtlCol="0">
              <a:spAutoFit/>
            </a:bodyPr>
            <a:lstStyle/>
            <a:p>
              <a:r>
                <a:rPr lang="en-US" sz="600" b="1" i="1" u="sng" dirty="0">
                  <a:latin typeface="Arial" panose="020B0604020202020204" pitchFamily="34" charset="0"/>
                  <a:cs typeface="Arial" panose="020B0604020202020204" pitchFamily="34" charset="0"/>
                </a:rPr>
                <a:t>Obj Value: 1.24E5, 300 second run time</a:t>
              </a:r>
            </a:p>
          </p:txBody>
        </p:sp>
        <p:sp>
          <p:nvSpPr>
            <p:cNvPr id="49" name="Star: 5 Points 48">
              <a:extLst>
                <a:ext uri="{FF2B5EF4-FFF2-40B4-BE49-F238E27FC236}">
                  <a16:creationId xmlns:a16="http://schemas.microsoft.com/office/drawing/2014/main" id="{49F288A3-E103-E680-F4A8-6CF3F766542D}"/>
                </a:ext>
              </a:extLst>
            </p:cNvPr>
            <p:cNvSpPr/>
            <p:nvPr/>
          </p:nvSpPr>
          <p:spPr>
            <a:xfrm>
              <a:off x="5179305" y="4266142"/>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9" name="Google Shape;47;p8">
            <a:extLst>
              <a:ext uri="{FF2B5EF4-FFF2-40B4-BE49-F238E27FC236}">
                <a16:creationId xmlns:a16="http://schemas.microsoft.com/office/drawing/2014/main" id="{371046FA-4333-9BD4-8999-D9E32A4B7225}"/>
              </a:ext>
            </a:extLst>
          </p:cNvPr>
          <p:cNvSpPr txBox="1">
            <a:spLocks/>
          </p:cNvSpPr>
          <p:nvPr/>
        </p:nvSpPr>
        <p:spPr bwMode="auto">
          <a:xfrm>
            <a:off x="792861" y="560933"/>
            <a:ext cx="7558278" cy="50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Priority Matrix Diagonal Weights</a:t>
            </a:r>
          </a:p>
          <a:p>
            <a:pPr>
              <a:spcBef>
                <a:spcPts val="0"/>
              </a:spcBef>
              <a:spcAft>
                <a:spcPts val="0"/>
              </a:spcAft>
            </a:pPr>
            <a:r>
              <a:rPr lang="en-US" sz="1600" i="1" dirty="0"/>
              <a:t>Testing with Small vs. Large Groups</a:t>
            </a:r>
            <a:endParaRPr lang="en-US" sz="1400" i="1" dirty="0"/>
          </a:p>
        </p:txBody>
      </p:sp>
      <p:sp>
        <p:nvSpPr>
          <p:cNvPr id="2" name="Slide Number Placeholder 1">
            <a:extLst>
              <a:ext uri="{FF2B5EF4-FFF2-40B4-BE49-F238E27FC236}">
                <a16:creationId xmlns:a16="http://schemas.microsoft.com/office/drawing/2014/main" id="{252DAD21-C8D3-1460-55D4-6D003C38DDAC}"/>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918629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1485900" y="462919"/>
            <a:ext cx="6172200" cy="501975"/>
          </a:xfrm>
          <a:prstGeom prst="rect">
            <a:avLst/>
          </a:prstGeom>
        </p:spPr>
        <p:txBody>
          <a:bodyPr spcFirstLastPara="1" vert="horz" wrap="square" lIns="68569" tIns="68569" rIns="68569" bIns="68569" numCol="1" anchor="ctr" anchorCtr="0" compatLnSpc="1">
            <a:prstTxWarp prst="textNoShape">
              <a:avLst/>
            </a:prstTxWarp>
            <a:noAutofit/>
          </a:bodyPr>
          <a:lstStyle/>
          <a:p>
            <a:pPr>
              <a:spcBef>
                <a:spcPts val="0"/>
              </a:spcBef>
              <a:spcAft>
                <a:spcPts val="0"/>
              </a:spcAft>
            </a:pPr>
            <a:r>
              <a:rPr lang="en-US" sz="2100" dirty="0"/>
              <a:t>Problem Motivation and Research Question</a:t>
            </a:r>
            <a:endParaRPr sz="1500" i="1" dirty="0"/>
          </a:p>
        </p:txBody>
      </p:sp>
      <p:sp>
        <p:nvSpPr>
          <p:cNvPr id="48" name="Google Shape;48;p8"/>
          <p:cNvSpPr txBox="1">
            <a:spLocks noGrp="1"/>
          </p:cNvSpPr>
          <p:nvPr>
            <p:ph type="body" idx="1"/>
          </p:nvPr>
        </p:nvSpPr>
        <p:spPr>
          <a:xfrm>
            <a:off x="376517" y="965929"/>
            <a:ext cx="8390965" cy="3217145"/>
          </a:xfrm>
          <a:prstGeom prst="rect">
            <a:avLst/>
          </a:prstGeom>
        </p:spPr>
        <p:txBody>
          <a:bodyPr spcFirstLastPara="1" vert="horz" wrap="square" lIns="68569" tIns="68569" rIns="68569" bIns="68569" numCol="1" anchor="t" anchorCtr="0" compatLnSpc="1">
            <a:prstTxWarp prst="textNoShape">
              <a:avLst/>
            </a:prstTxWarp>
            <a:noAutofit/>
          </a:bodyPr>
          <a:lstStyle/>
          <a:p>
            <a:pPr marL="85725" indent="0">
              <a:spcBef>
                <a:spcPts val="263"/>
              </a:spcBef>
              <a:spcAft>
                <a:spcPts val="0"/>
              </a:spcAft>
              <a:buSzPts val="1800"/>
              <a:buNone/>
            </a:pPr>
            <a:r>
              <a:rPr lang="en-US" sz="1400" b="1" u="sng" dirty="0"/>
              <a:t>Problem Context:</a:t>
            </a:r>
            <a:endParaRPr lang="en-US" sz="1400" dirty="0"/>
          </a:p>
          <a:p>
            <a:pPr indent="-257175">
              <a:spcBef>
                <a:spcPts val="263"/>
              </a:spcBef>
              <a:spcAft>
                <a:spcPts val="0"/>
              </a:spcAft>
              <a:buSzPts val="1800"/>
            </a:pPr>
            <a:r>
              <a:rPr lang="en-US" sz="1400" dirty="0"/>
              <a:t>In large-scale combat operations, the task of </a:t>
            </a:r>
            <a:r>
              <a:rPr lang="en-US" sz="1400" i="1" dirty="0"/>
              <a:t>maneuvering forces into </a:t>
            </a:r>
            <a:r>
              <a:rPr lang="en-US" sz="1400" dirty="0"/>
              <a:t>and </a:t>
            </a:r>
            <a:r>
              <a:rPr lang="en-US" sz="1400" i="1" dirty="0"/>
              <a:t>throughout a theater </a:t>
            </a:r>
            <a:r>
              <a:rPr lang="en-US" sz="1400" dirty="0"/>
              <a:t>is a complex challenge that requires efficient integration of routing, scheduling, sequencing, and the </a:t>
            </a:r>
            <a:r>
              <a:rPr lang="en-US" sz="1400" b="1" dirty="0"/>
              <a:t>loading of personnel and equipment</a:t>
            </a:r>
            <a:r>
              <a:rPr lang="en-US" sz="1400" dirty="0"/>
              <a:t>.</a:t>
            </a:r>
          </a:p>
          <a:p>
            <a:pPr indent="-257175">
              <a:spcBef>
                <a:spcPts val="263"/>
              </a:spcBef>
              <a:spcAft>
                <a:spcPts val="0"/>
              </a:spcAft>
              <a:buSzPts val="1800"/>
            </a:pPr>
            <a:r>
              <a:rPr lang="en-US" sz="1400" i="1" dirty="0"/>
              <a:t>Threat forces </a:t>
            </a:r>
            <a:r>
              <a:rPr lang="en-US" sz="1400" dirty="0"/>
              <a:t>complicate things by actively hindering the friendly force flow plan.</a:t>
            </a:r>
          </a:p>
          <a:p>
            <a:pPr indent="-257175">
              <a:spcBef>
                <a:spcPts val="263"/>
              </a:spcBef>
              <a:spcAft>
                <a:spcPts val="0"/>
              </a:spcAft>
              <a:buSzPts val="1800"/>
            </a:pPr>
            <a:r>
              <a:rPr lang="en-US" sz="1400" b="1" dirty="0"/>
              <a:t>Contested ports are the starting point for a landing force’s ground combat operations.</a:t>
            </a:r>
          </a:p>
          <a:p>
            <a:pPr lvl="1" indent="-257175">
              <a:spcBef>
                <a:spcPts val="263"/>
              </a:spcBef>
              <a:spcAft>
                <a:spcPts val="0"/>
              </a:spcAft>
              <a:buSzPts val="1800"/>
            </a:pPr>
            <a:r>
              <a:rPr lang="en-US" sz="1400" dirty="0"/>
              <a:t>A landing force must be able to efficiently off-load into combat formations to quickly continue to the next military objective.</a:t>
            </a:r>
          </a:p>
          <a:p>
            <a:pPr indent="-257175">
              <a:spcBef>
                <a:spcPts val="263"/>
              </a:spcBef>
              <a:spcAft>
                <a:spcPts val="0"/>
              </a:spcAft>
              <a:buSzPts val="1800"/>
            </a:pPr>
            <a:r>
              <a:rPr lang="en-US" sz="1400" dirty="0"/>
              <a:t>Important factors need to be addressed when considering off-loading a landing force in a contested environment. </a:t>
            </a:r>
          </a:p>
        </p:txBody>
      </p:sp>
      <p:sp>
        <p:nvSpPr>
          <p:cNvPr id="49" name="Google Shape;49;p8"/>
          <p:cNvSpPr txBox="1"/>
          <p:nvPr/>
        </p:nvSpPr>
        <p:spPr>
          <a:xfrm>
            <a:off x="423581" y="3839621"/>
            <a:ext cx="8222877" cy="669392"/>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t" anchorCtr="0">
            <a:spAutoFit/>
          </a:bodyPr>
          <a:lstStyle/>
          <a:p>
            <a:pPr algn="ctr">
              <a:lnSpc>
                <a:spcPct val="115000"/>
              </a:lnSpc>
              <a:spcBef>
                <a:spcPts val="0"/>
              </a:spcBef>
              <a:spcAft>
                <a:spcPts val="0"/>
              </a:spcAft>
            </a:pPr>
            <a:r>
              <a:rPr lang="en" sz="1500" b="1" i="1" dirty="0">
                <a:solidFill>
                  <a:schemeClr val="dk1"/>
                </a:solidFill>
                <a:latin typeface="Arial" panose="020B0604020202020204" pitchFamily="34" charset="0"/>
                <a:cs typeface="Arial" panose="020B0604020202020204" pitchFamily="34" charset="0"/>
              </a:rPr>
              <a:t>How can we most efficiently combat load sea and air vessels to maximize the combat effectiveness of a large landing force upon off-loading?</a:t>
            </a:r>
            <a:endParaRPr sz="1500" b="1"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0FFE1381-E29E-9724-71F9-0F1A2C0BF9EC}"/>
              </a:ext>
            </a:extLst>
          </p:cNvPr>
          <p:cNvGrpSpPr/>
          <p:nvPr/>
        </p:nvGrpSpPr>
        <p:grpSpPr>
          <a:xfrm>
            <a:off x="2111439" y="112776"/>
            <a:ext cx="6944559" cy="225552"/>
            <a:chOff x="2111439" y="112776"/>
            <a:chExt cx="6944559" cy="225552"/>
          </a:xfrm>
        </p:grpSpPr>
        <p:sp>
          <p:nvSpPr>
            <p:cNvPr id="4" name="Arrow: Pentagon 3">
              <a:extLst>
                <a:ext uri="{FF2B5EF4-FFF2-40B4-BE49-F238E27FC236}">
                  <a16:creationId xmlns:a16="http://schemas.microsoft.com/office/drawing/2014/main" id="{3B535033-2ADA-4F8A-DEDA-803CB6C43635}"/>
                </a:ext>
              </a:extLst>
            </p:cNvPr>
            <p:cNvSpPr/>
            <p:nvPr/>
          </p:nvSpPr>
          <p:spPr>
            <a:xfrm>
              <a:off x="2111439" y="112776"/>
              <a:ext cx="1223487" cy="225552"/>
            </a:xfrm>
            <a:prstGeom prst="homePlat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5" name="Arrow: Chevron 4">
              <a:extLst>
                <a:ext uri="{FF2B5EF4-FFF2-40B4-BE49-F238E27FC236}">
                  <a16:creationId xmlns:a16="http://schemas.microsoft.com/office/drawing/2014/main" id="{926654B0-A85A-A42F-70CA-A34828C83A34}"/>
                </a:ext>
              </a:extLst>
            </p:cNvPr>
            <p:cNvSpPr/>
            <p:nvPr/>
          </p:nvSpPr>
          <p:spPr>
            <a:xfrm>
              <a:off x="3255653"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8" name="Arrow: Chevron 7">
              <a:extLst>
                <a:ext uri="{FF2B5EF4-FFF2-40B4-BE49-F238E27FC236}">
                  <a16:creationId xmlns:a16="http://schemas.microsoft.com/office/drawing/2014/main" id="{26B2222D-819D-F533-778F-2AC3993203B0}"/>
                </a:ext>
              </a:extLst>
            </p:cNvPr>
            <p:cNvSpPr/>
            <p:nvPr/>
          </p:nvSpPr>
          <p:spPr>
            <a:xfrm>
              <a:off x="4399868"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9" name="Arrow: Chevron 8">
              <a:extLst>
                <a:ext uri="{FF2B5EF4-FFF2-40B4-BE49-F238E27FC236}">
                  <a16:creationId xmlns:a16="http://schemas.microsoft.com/office/drawing/2014/main" id="{6B85645C-50F8-79F2-2D73-8E9BF5C5BD6D}"/>
                </a:ext>
              </a:extLst>
            </p:cNvPr>
            <p:cNvSpPr/>
            <p:nvPr/>
          </p:nvSpPr>
          <p:spPr>
            <a:xfrm>
              <a:off x="5544082"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10" name="Arrow: Chevron 9">
              <a:extLst>
                <a:ext uri="{FF2B5EF4-FFF2-40B4-BE49-F238E27FC236}">
                  <a16:creationId xmlns:a16="http://schemas.microsoft.com/office/drawing/2014/main" id="{0147B3B4-2D8A-10BA-845F-0601CF7D63F6}"/>
                </a:ext>
              </a:extLst>
            </p:cNvPr>
            <p:cNvSpPr/>
            <p:nvPr/>
          </p:nvSpPr>
          <p:spPr>
            <a:xfrm>
              <a:off x="6688297"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11" name="Arrow: Chevron 10">
              <a:extLst>
                <a:ext uri="{FF2B5EF4-FFF2-40B4-BE49-F238E27FC236}">
                  <a16:creationId xmlns:a16="http://schemas.microsoft.com/office/drawing/2014/main" id="{9F231CFE-F033-245A-EB32-BF03BCC3264D}"/>
                </a:ext>
              </a:extLst>
            </p:cNvPr>
            <p:cNvSpPr/>
            <p:nvPr/>
          </p:nvSpPr>
          <p:spPr>
            <a:xfrm>
              <a:off x="7832511"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sp>
        <p:nvSpPr>
          <p:cNvPr id="2" name="Slide Number Placeholder 1">
            <a:extLst>
              <a:ext uri="{FF2B5EF4-FFF2-40B4-BE49-F238E27FC236}">
                <a16:creationId xmlns:a16="http://schemas.microsoft.com/office/drawing/2014/main" id="{4C4C0DBE-FBE9-C885-5216-5C1A784128E8}"/>
              </a:ext>
            </a:extLst>
          </p:cNvPr>
          <p:cNvSpPr>
            <a:spLocks noGrp="1"/>
          </p:cNvSpPr>
          <p:nvPr>
            <p:ph type="sldNum" sz="quarter" idx="12"/>
          </p:nvPr>
        </p:nvSpPr>
        <p:spPr/>
        <p:txBody>
          <a:bodyPr/>
          <a:lstStyle/>
          <a:p>
            <a:pPr>
              <a:defRPr/>
            </a:pPr>
            <a:fld id="{0519B073-CC13-4645-9F6C-7A890B91A114}" type="slidenum">
              <a:rPr lang="en-US" smtClean="0"/>
              <a:t>3</a:t>
            </a:fld>
            <a:endParaRPr lang="en-US" dirty="0"/>
          </a:p>
        </p:txBody>
      </p:sp>
    </p:spTree>
    <p:extLst>
      <p:ext uri="{BB962C8B-B14F-4D97-AF65-F5344CB8AC3E}">
        <p14:creationId xmlns:p14="http://schemas.microsoft.com/office/powerpoint/2010/main" val="565508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4AF3BFD8-2421-CB8D-5121-ED7038CEA897}"/>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4D1A66FE-704E-3FBB-815A-701340480B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779" t="8431" r="33749" b="39936"/>
          <a:stretch/>
        </p:blipFill>
        <p:spPr bwMode="auto">
          <a:xfrm>
            <a:off x="5710278" y="1121838"/>
            <a:ext cx="3319423" cy="21547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7" name="Freeform: Shape 36">
            <a:extLst>
              <a:ext uri="{FF2B5EF4-FFF2-40B4-BE49-F238E27FC236}">
                <a16:creationId xmlns:a16="http://schemas.microsoft.com/office/drawing/2014/main" id="{13AC8AD8-ED03-3468-5668-14E3645227E4}"/>
              </a:ext>
            </a:extLst>
          </p:cNvPr>
          <p:cNvSpPr/>
          <p:nvPr/>
        </p:nvSpPr>
        <p:spPr>
          <a:xfrm>
            <a:off x="2829183" y="2252381"/>
            <a:ext cx="3663879" cy="2715435"/>
          </a:xfrm>
          <a:custGeom>
            <a:avLst/>
            <a:gdLst>
              <a:gd name="connsiteX0" fmla="*/ 0 w 3196167"/>
              <a:gd name="connsiteY0" fmla="*/ 368300 h 2715684"/>
              <a:gd name="connsiteX1" fmla="*/ 3196167 w 3196167"/>
              <a:gd name="connsiteY1" fmla="*/ 0 h 2715684"/>
              <a:gd name="connsiteX2" fmla="*/ 2117 w 3196167"/>
              <a:gd name="connsiteY2" fmla="*/ 2715684 h 2715684"/>
              <a:gd name="connsiteX3" fmla="*/ 0 w 3196167"/>
              <a:gd name="connsiteY3" fmla="*/ 368300 h 2715684"/>
              <a:gd name="connsiteX0" fmla="*/ 0 w 3199199"/>
              <a:gd name="connsiteY0" fmla="*/ 730269 h 3077653"/>
              <a:gd name="connsiteX1" fmla="*/ 3199199 w 3199199"/>
              <a:gd name="connsiteY1" fmla="*/ 0 h 3077653"/>
              <a:gd name="connsiteX2" fmla="*/ 2117 w 3199199"/>
              <a:gd name="connsiteY2" fmla="*/ 3077653 h 3077653"/>
              <a:gd name="connsiteX3" fmla="*/ 0 w 3199199"/>
              <a:gd name="connsiteY3" fmla="*/ 730269 h 3077653"/>
            </a:gdLst>
            <a:ahLst/>
            <a:cxnLst>
              <a:cxn ang="0">
                <a:pos x="connsiteX0" y="connsiteY0"/>
              </a:cxn>
              <a:cxn ang="0">
                <a:pos x="connsiteX1" y="connsiteY1"/>
              </a:cxn>
              <a:cxn ang="0">
                <a:pos x="connsiteX2" y="connsiteY2"/>
              </a:cxn>
              <a:cxn ang="0">
                <a:pos x="connsiteX3" y="connsiteY3"/>
              </a:cxn>
            </a:cxnLst>
            <a:rect l="l" t="t" r="r" b="b"/>
            <a:pathLst>
              <a:path w="3199199" h="3077653">
                <a:moveTo>
                  <a:pt x="0" y="730269"/>
                </a:moveTo>
                <a:lnTo>
                  <a:pt x="3199199" y="0"/>
                </a:lnTo>
                <a:cubicBezTo>
                  <a:pt x="2134516" y="905228"/>
                  <a:pt x="1066800" y="2172425"/>
                  <a:pt x="2117" y="3077653"/>
                </a:cubicBezTo>
                <a:cubicBezTo>
                  <a:pt x="1411" y="2295192"/>
                  <a:pt x="706" y="1512730"/>
                  <a:pt x="0" y="730269"/>
                </a:cubicBezTo>
                <a:close/>
              </a:path>
            </a:pathLst>
          </a:custGeom>
          <a:solidFill>
            <a:schemeClr val="bg1">
              <a:lumMod val="75000"/>
              <a:alpha val="2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Google Shape;47;p8">
            <a:extLst>
              <a:ext uri="{FF2B5EF4-FFF2-40B4-BE49-F238E27FC236}">
                <a16:creationId xmlns:a16="http://schemas.microsoft.com/office/drawing/2014/main" id="{8F73CF73-BC53-6283-87E0-98276E2EE8FD}"/>
              </a:ext>
            </a:extLst>
          </p:cNvPr>
          <p:cNvSpPr txBox="1">
            <a:spLocks/>
          </p:cNvSpPr>
          <p:nvPr/>
        </p:nvSpPr>
        <p:spPr bwMode="auto">
          <a:xfrm>
            <a:off x="977900" y="594461"/>
            <a:ext cx="7188200" cy="50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Normandy Invasion: June 6, 1944</a:t>
            </a:r>
            <a:endParaRPr lang="en-US" sz="1500" i="1" dirty="0"/>
          </a:p>
        </p:txBody>
      </p:sp>
      <p:sp>
        <p:nvSpPr>
          <p:cNvPr id="10" name="Arrow: Right 9">
            <a:extLst>
              <a:ext uri="{FF2B5EF4-FFF2-40B4-BE49-F238E27FC236}">
                <a16:creationId xmlns:a16="http://schemas.microsoft.com/office/drawing/2014/main" id="{78F5880E-65F3-5A1E-F9AF-401373875268}"/>
              </a:ext>
            </a:extLst>
          </p:cNvPr>
          <p:cNvSpPr/>
          <p:nvPr/>
        </p:nvSpPr>
        <p:spPr>
          <a:xfrm>
            <a:off x="2871324" y="3616130"/>
            <a:ext cx="233799" cy="175941"/>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FECDDA65-E0C8-D1A2-395C-F22A8FD2B1D6}"/>
              </a:ext>
            </a:extLst>
          </p:cNvPr>
          <p:cNvSpPr/>
          <p:nvPr/>
        </p:nvSpPr>
        <p:spPr>
          <a:xfrm>
            <a:off x="366183" y="2252132"/>
            <a:ext cx="6119284" cy="645179"/>
          </a:xfrm>
          <a:custGeom>
            <a:avLst/>
            <a:gdLst>
              <a:gd name="connsiteX0" fmla="*/ 0 w 6119284"/>
              <a:gd name="connsiteY0" fmla="*/ 366184 h 366184"/>
              <a:gd name="connsiteX1" fmla="*/ 6119284 w 6119284"/>
              <a:gd name="connsiteY1" fmla="*/ 0 h 366184"/>
              <a:gd name="connsiteX2" fmla="*/ 2927350 w 6119284"/>
              <a:gd name="connsiteY2" fmla="*/ 364067 h 366184"/>
              <a:gd name="connsiteX3" fmla="*/ 0 w 6119284"/>
              <a:gd name="connsiteY3" fmla="*/ 366184 h 366184"/>
              <a:gd name="connsiteX0" fmla="*/ 0 w 6119284"/>
              <a:gd name="connsiteY0" fmla="*/ 366184 h 366184"/>
              <a:gd name="connsiteX1" fmla="*/ 6119284 w 6119284"/>
              <a:gd name="connsiteY1" fmla="*/ 0 h 366184"/>
              <a:gd name="connsiteX2" fmla="*/ 2581088 w 6119284"/>
              <a:gd name="connsiteY2" fmla="*/ 364067 h 366184"/>
              <a:gd name="connsiteX3" fmla="*/ 0 w 6119284"/>
              <a:gd name="connsiteY3" fmla="*/ 366184 h 366184"/>
              <a:gd name="connsiteX0" fmla="*/ 0 w 6119284"/>
              <a:gd name="connsiteY0" fmla="*/ 366184 h 368873"/>
              <a:gd name="connsiteX1" fmla="*/ 6119284 w 6119284"/>
              <a:gd name="connsiteY1" fmla="*/ 0 h 368873"/>
              <a:gd name="connsiteX2" fmla="*/ 2466788 w 6119284"/>
              <a:gd name="connsiteY2" fmla="*/ 368873 h 368873"/>
              <a:gd name="connsiteX3" fmla="*/ 0 w 6119284"/>
              <a:gd name="connsiteY3" fmla="*/ 366184 h 368873"/>
              <a:gd name="connsiteX0" fmla="*/ 0 w 6119284"/>
              <a:gd name="connsiteY0" fmla="*/ 366184 h 366184"/>
              <a:gd name="connsiteX1" fmla="*/ 6119284 w 6119284"/>
              <a:gd name="connsiteY1" fmla="*/ 0 h 366184"/>
              <a:gd name="connsiteX2" fmla="*/ 2466788 w 6119284"/>
              <a:gd name="connsiteY2" fmla="*/ 362866 h 366184"/>
              <a:gd name="connsiteX3" fmla="*/ 0 w 6119284"/>
              <a:gd name="connsiteY3" fmla="*/ 366184 h 366184"/>
            </a:gdLst>
            <a:ahLst/>
            <a:cxnLst>
              <a:cxn ang="0">
                <a:pos x="connsiteX0" y="connsiteY0"/>
              </a:cxn>
              <a:cxn ang="0">
                <a:pos x="connsiteX1" y="connsiteY1"/>
              </a:cxn>
              <a:cxn ang="0">
                <a:pos x="connsiteX2" y="connsiteY2"/>
              </a:cxn>
              <a:cxn ang="0">
                <a:pos x="connsiteX3" y="connsiteY3"/>
              </a:cxn>
            </a:cxnLst>
            <a:rect l="l" t="t" r="r" b="b"/>
            <a:pathLst>
              <a:path w="6119284" h="366184">
                <a:moveTo>
                  <a:pt x="0" y="366184"/>
                </a:moveTo>
                <a:lnTo>
                  <a:pt x="6119284" y="0"/>
                </a:lnTo>
                <a:lnTo>
                  <a:pt x="2466788" y="362866"/>
                </a:lnTo>
                <a:lnTo>
                  <a:pt x="0" y="366184"/>
                </a:lnTo>
                <a:close/>
              </a:path>
            </a:pathLst>
          </a:custGeom>
          <a:solidFill>
            <a:schemeClr val="bg1">
              <a:lumMod val="75000"/>
              <a:alpha val="2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everal military ships on a dock&#10;&#10;Description automatically generated">
            <a:extLst>
              <a:ext uri="{FF2B5EF4-FFF2-40B4-BE49-F238E27FC236}">
                <a16:creationId xmlns:a16="http://schemas.microsoft.com/office/drawing/2014/main" id="{BA377228-DD65-9F8F-505C-D1B54E5ACCD6}"/>
              </a:ext>
            </a:extLst>
          </p:cNvPr>
          <p:cNvPicPr>
            <a:picLocks noChangeAspect="1"/>
          </p:cNvPicPr>
          <p:nvPr/>
        </p:nvPicPr>
        <p:blipFill>
          <a:blip r:embed="rId4"/>
          <a:stretch>
            <a:fillRect/>
          </a:stretch>
        </p:blipFill>
        <p:spPr>
          <a:xfrm>
            <a:off x="253831" y="2899634"/>
            <a:ext cx="2575352" cy="2065861"/>
          </a:xfrm>
          <a:prstGeom prst="rect">
            <a:avLst/>
          </a:prstGeom>
          <a:ln>
            <a:solidFill>
              <a:schemeClr val="tx1"/>
            </a:solidFill>
          </a:ln>
        </p:spPr>
      </p:pic>
      <p:sp>
        <p:nvSpPr>
          <p:cNvPr id="42" name="Freeform: Shape 41">
            <a:extLst>
              <a:ext uri="{FF2B5EF4-FFF2-40B4-BE49-F238E27FC236}">
                <a16:creationId xmlns:a16="http://schemas.microsoft.com/office/drawing/2014/main" id="{85667353-6FC1-02F1-E47A-675839E43720}"/>
              </a:ext>
            </a:extLst>
          </p:cNvPr>
          <p:cNvSpPr/>
          <p:nvPr/>
        </p:nvSpPr>
        <p:spPr>
          <a:xfrm>
            <a:off x="5717551" y="2897311"/>
            <a:ext cx="1962293" cy="2072623"/>
          </a:xfrm>
          <a:custGeom>
            <a:avLst/>
            <a:gdLst>
              <a:gd name="connsiteX0" fmla="*/ 4233 w 548217"/>
              <a:gd name="connsiteY0" fmla="*/ 2353733 h 2353733"/>
              <a:gd name="connsiteX1" fmla="*/ 548217 w 548217"/>
              <a:gd name="connsiteY1" fmla="*/ 349250 h 2353733"/>
              <a:gd name="connsiteX2" fmla="*/ 0 w 548217"/>
              <a:gd name="connsiteY2" fmla="*/ 0 h 2353733"/>
              <a:gd name="connsiteX3" fmla="*/ 4233 w 548217"/>
              <a:gd name="connsiteY3" fmla="*/ 2353733 h 2353733"/>
              <a:gd name="connsiteX0" fmla="*/ 2036 w 548217"/>
              <a:gd name="connsiteY0" fmla="*/ 2350127 h 2350127"/>
              <a:gd name="connsiteX1" fmla="*/ 548217 w 548217"/>
              <a:gd name="connsiteY1" fmla="*/ 349250 h 2350127"/>
              <a:gd name="connsiteX2" fmla="*/ 0 w 548217"/>
              <a:gd name="connsiteY2" fmla="*/ 0 h 2350127"/>
              <a:gd name="connsiteX3" fmla="*/ 2036 w 548217"/>
              <a:gd name="connsiteY3" fmla="*/ 2350127 h 2350127"/>
              <a:gd name="connsiteX0" fmla="*/ 3354 w 548217"/>
              <a:gd name="connsiteY0" fmla="*/ 2353733 h 2353733"/>
              <a:gd name="connsiteX1" fmla="*/ 548217 w 548217"/>
              <a:gd name="connsiteY1" fmla="*/ 349250 h 2353733"/>
              <a:gd name="connsiteX2" fmla="*/ 0 w 548217"/>
              <a:gd name="connsiteY2" fmla="*/ 0 h 2353733"/>
              <a:gd name="connsiteX3" fmla="*/ 3354 w 548217"/>
              <a:gd name="connsiteY3" fmla="*/ 2353733 h 2353733"/>
              <a:gd name="connsiteX0" fmla="*/ 1596 w 548217"/>
              <a:gd name="connsiteY0" fmla="*/ 2353733 h 2353733"/>
              <a:gd name="connsiteX1" fmla="*/ 548217 w 548217"/>
              <a:gd name="connsiteY1" fmla="*/ 349250 h 2353733"/>
              <a:gd name="connsiteX2" fmla="*/ 0 w 548217"/>
              <a:gd name="connsiteY2" fmla="*/ 0 h 2353733"/>
              <a:gd name="connsiteX3" fmla="*/ 1596 w 548217"/>
              <a:gd name="connsiteY3" fmla="*/ 2353733 h 2353733"/>
              <a:gd name="connsiteX0" fmla="*/ 1596 w 543104"/>
              <a:gd name="connsiteY0" fmla="*/ 2353733 h 2353733"/>
              <a:gd name="connsiteX1" fmla="*/ 543104 w 543104"/>
              <a:gd name="connsiteY1" fmla="*/ 60800 h 2353733"/>
              <a:gd name="connsiteX2" fmla="*/ 0 w 543104"/>
              <a:gd name="connsiteY2" fmla="*/ 0 h 2353733"/>
              <a:gd name="connsiteX3" fmla="*/ 1596 w 543104"/>
              <a:gd name="connsiteY3" fmla="*/ 2353733 h 2353733"/>
              <a:gd name="connsiteX0" fmla="*/ 1596 w 543104"/>
              <a:gd name="connsiteY0" fmla="*/ 2353733 h 2353733"/>
              <a:gd name="connsiteX1" fmla="*/ 543104 w 543104"/>
              <a:gd name="connsiteY1" fmla="*/ 60800 h 2353733"/>
              <a:gd name="connsiteX2" fmla="*/ 0 w 543104"/>
              <a:gd name="connsiteY2" fmla="*/ 0 h 2353733"/>
              <a:gd name="connsiteX3" fmla="*/ 1596 w 543104"/>
              <a:gd name="connsiteY3" fmla="*/ 2353733 h 2353733"/>
              <a:gd name="connsiteX0" fmla="*/ 1596 w 543104"/>
              <a:gd name="connsiteY0" fmla="*/ 2353733 h 2353733"/>
              <a:gd name="connsiteX1" fmla="*/ 543104 w 543104"/>
              <a:gd name="connsiteY1" fmla="*/ 60800 h 2353733"/>
              <a:gd name="connsiteX2" fmla="*/ 0 w 543104"/>
              <a:gd name="connsiteY2" fmla="*/ 0 h 2353733"/>
              <a:gd name="connsiteX3" fmla="*/ 1596 w 543104"/>
              <a:gd name="connsiteY3" fmla="*/ 2353733 h 2353733"/>
            </a:gdLst>
            <a:ahLst/>
            <a:cxnLst>
              <a:cxn ang="0">
                <a:pos x="connsiteX0" y="connsiteY0"/>
              </a:cxn>
              <a:cxn ang="0">
                <a:pos x="connsiteX1" y="connsiteY1"/>
              </a:cxn>
              <a:cxn ang="0">
                <a:pos x="connsiteX2" y="connsiteY2"/>
              </a:cxn>
              <a:cxn ang="0">
                <a:pos x="connsiteX3" y="connsiteY3"/>
              </a:cxn>
            </a:cxnLst>
            <a:rect l="l" t="t" r="r" b="b"/>
            <a:pathLst>
              <a:path w="543104" h="2353733">
                <a:moveTo>
                  <a:pt x="1596" y="2353733"/>
                </a:moveTo>
                <a:lnTo>
                  <a:pt x="543104" y="60800"/>
                </a:lnTo>
                <a:cubicBezTo>
                  <a:pt x="-2637" y="-3172"/>
                  <a:pt x="541906" y="53482"/>
                  <a:pt x="0" y="0"/>
                </a:cubicBezTo>
                <a:cubicBezTo>
                  <a:pt x="2822" y="783167"/>
                  <a:pt x="3008" y="1566333"/>
                  <a:pt x="1596" y="2353733"/>
                </a:cubicBezTo>
                <a:close/>
              </a:path>
            </a:pathLst>
          </a:custGeom>
          <a:solidFill>
            <a:schemeClr val="bg1">
              <a:lumMod val="75000"/>
              <a:alpha val="2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Google Shape;48;p8">
            <a:extLst>
              <a:ext uri="{FF2B5EF4-FFF2-40B4-BE49-F238E27FC236}">
                <a16:creationId xmlns:a16="http://schemas.microsoft.com/office/drawing/2014/main" id="{0A1562D3-AC26-AAFC-6F9B-8BFCEAB2EEDC}"/>
              </a:ext>
            </a:extLst>
          </p:cNvPr>
          <p:cNvSpPr txBox="1">
            <a:spLocks/>
          </p:cNvSpPr>
          <p:nvPr/>
        </p:nvSpPr>
        <p:spPr bwMode="auto">
          <a:xfrm>
            <a:off x="210634" y="1001491"/>
            <a:ext cx="3070199" cy="14431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spcFirstLastPara="1" vert="horz" wrap="square" lIns="68569" tIns="68569" rIns="68569" bIns="68569" numCol="1" anchor="t" anchorCtr="0" compatLnSpc="1">
            <a:prstTxWarp prst="textNoShape">
              <a:avLst/>
            </a:prstTxWarp>
            <a:noAutofit/>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Clr>
                <a:schemeClr val="tx1"/>
              </a:buClr>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114300">
              <a:lnSpc>
                <a:spcPct val="90000"/>
              </a:lnSpc>
              <a:spcBef>
                <a:spcPts val="600"/>
              </a:spcBef>
              <a:spcAft>
                <a:spcPts val="0"/>
              </a:spcAft>
              <a:buSzPct val="100000"/>
            </a:pPr>
            <a:r>
              <a:rPr lang="en-US" sz="1000" b="1" dirty="0"/>
              <a:t>Initial detailed planning </a:t>
            </a:r>
            <a:r>
              <a:rPr lang="en-US" sz="1000" dirty="0"/>
              <a:t>started in March 1943.</a:t>
            </a:r>
          </a:p>
          <a:p>
            <a:pPr marL="228600" indent="-114300">
              <a:lnSpc>
                <a:spcPct val="90000"/>
              </a:lnSpc>
              <a:spcBef>
                <a:spcPts val="600"/>
              </a:spcBef>
              <a:spcAft>
                <a:spcPts val="0"/>
              </a:spcAft>
              <a:buSzPct val="100000"/>
            </a:pPr>
            <a:r>
              <a:rPr lang="en-US" sz="1000" b="1" dirty="0"/>
              <a:t>Combat loading </a:t>
            </a:r>
            <a:r>
              <a:rPr lang="en-US" sz="1000" dirty="0"/>
              <a:t>commenced in April 1944.</a:t>
            </a:r>
          </a:p>
          <a:p>
            <a:pPr marL="228600" indent="-114300">
              <a:lnSpc>
                <a:spcPct val="90000"/>
              </a:lnSpc>
              <a:spcBef>
                <a:spcPts val="600"/>
              </a:spcBef>
              <a:spcAft>
                <a:spcPts val="0"/>
              </a:spcAft>
              <a:buSzPct val="100000"/>
            </a:pPr>
            <a:r>
              <a:rPr lang="en-US" sz="1000" dirty="0"/>
              <a:t>Over 1,200 landing craft were loaded in 14 ports across southern England, each </a:t>
            </a:r>
            <a:r>
              <a:rPr lang="en-US" sz="1000"/>
              <a:t>meticulously scheduled </a:t>
            </a:r>
            <a:r>
              <a:rPr lang="en-US" sz="1000" dirty="0"/>
              <a:t>to avoid congestion on June 6, 1944.</a:t>
            </a:r>
            <a:endParaRPr lang="en-US" sz="1000" b="1" dirty="0"/>
          </a:p>
        </p:txBody>
      </p:sp>
      <p:pic>
        <p:nvPicPr>
          <p:cNvPr id="6" name="Picture 5" descr="A group of military ships in the water&#10;&#10;Description automatically generated">
            <a:extLst>
              <a:ext uri="{FF2B5EF4-FFF2-40B4-BE49-F238E27FC236}">
                <a16:creationId xmlns:a16="http://schemas.microsoft.com/office/drawing/2014/main" id="{09757587-BC94-54CD-9EEE-0CB8E79DA7E4}"/>
              </a:ext>
            </a:extLst>
          </p:cNvPr>
          <p:cNvPicPr>
            <a:picLocks noChangeAspect="1"/>
          </p:cNvPicPr>
          <p:nvPr/>
        </p:nvPicPr>
        <p:blipFill rotWithShape="1">
          <a:blip r:embed="rId5"/>
          <a:srcRect l="841" r="608"/>
          <a:stretch/>
        </p:blipFill>
        <p:spPr>
          <a:xfrm>
            <a:off x="3152535" y="2901466"/>
            <a:ext cx="2565016" cy="2064028"/>
          </a:xfrm>
          <a:prstGeom prst="rect">
            <a:avLst/>
          </a:prstGeom>
          <a:ln>
            <a:solidFill>
              <a:schemeClr val="tx1"/>
            </a:solidFill>
          </a:ln>
        </p:spPr>
      </p:pic>
      <p:pic>
        <p:nvPicPr>
          <p:cNvPr id="56" name="Picture 55">
            <a:extLst>
              <a:ext uri="{FF2B5EF4-FFF2-40B4-BE49-F238E27FC236}">
                <a16:creationId xmlns:a16="http://schemas.microsoft.com/office/drawing/2014/main" id="{DA8C70D5-527D-F118-67FF-7159CF211DA9}"/>
              </a:ext>
            </a:extLst>
          </p:cNvPr>
          <p:cNvPicPr>
            <a:picLocks noChangeAspect="1"/>
          </p:cNvPicPr>
          <p:nvPr/>
        </p:nvPicPr>
        <p:blipFill rotWithShape="1">
          <a:blip r:embed="rId6"/>
          <a:srcRect b="19828"/>
          <a:stretch/>
        </p:blipFill>
        <p:spPr>
          <a:xfrm>
            <a:off x="3337661" y="1117689"/>
            <a:ext cx="2187898" cy="1632235"/>
          </a:xfrm>
          <a:prstGeom prst="rect">
            <a:avLst/>
          </a:prstGeom>
          <a:ln>
            <a:solidFill>
              <a:schemeClr val="tx1"/>
            </a:solidFill>
          </a:ln>
        </p:spPr>
      </p:pic>
      <p:pic>
        <p:nvPicPr>
          <p:cNvPr id="57" name="Picture 56">
            <a:extLst>
              <a:ext uri="{FF2B5EF4-FFF2-40B4-BE49-F238E27FC236}">
                <a16:creationId xmlns:a16="http://schemas.microsoft.com/office/drawing/2014/main" id="{36D4E4A1-A3FF-6193-86A1-28DE688CA754}"/>
              </a:ext>
            </a:extLst>
          </p:cNvPr>
          <p:cNvPicPr>
            <a:picLocks noChangeAspect="1"/>
          </p:cNvPicPr>
          <p:nvPr/>
        </p:nvPicPr>
        <p:blipFill rotWithShape="1">
          <a:blip r:embed="rId6"/>
          <a:srcRect t="82051"/>
          <a:stretch/>
        </p:blipFill>
        <p:spPr>
          <a:xfrm>
            <a:off x="447558" y="2164782"/>
            <a:ext cx="2187898" cy="365442"/>
          </a:xfrm>
          <a:prstGeom prst="rect">
            <a:avLst/>
          </a:prstGeom>
          <a:ln>
            <a:solidFill>
              <a:schemeClr val="tx1"/>
            </a:solidFill>
          </a:ln>
        </p:spPr>
      </p:pic>
      <p:sp>
        <p:nvSpPr>
          <p:cNvPr id="58" name="Google Shape;48;p8">
            <a:extLst>
              <a:ext uri="{FF2B5EF4-FFF2-40B4-BE49-F238E27FC236}">
                <a16:creationId xmlns:a16="http://schemas.microsoft.com/office/drawing/2014/main" id="{C5C8B4F7-F0B2-B0C2-20DF-FE2A89ABC54B}"/>
              </a:ext>
            </a:extLst>
          </p:cNvPr>
          <p:cNvSpPr txBox="1">
            <a:spLocks/>
          </p:cNvSpPr>
          <p:nvPr/>
        </p:nvSpPr>
        <p:spPr bwMode="auto">
          <a:xfrm>
            <a:off x="6055087" y="3465919"/>
            <a:ext cx="2760102" cy="1504016"/>
          </a:xfrm>
          <a:prstGeom prst="rect">
            <a:avLst/>
          </a:prstGeom>
          <a:solidFill>
            <a:schemeClr val="bg1">
              <a:alpha val="95000"/>
            </a:schemeClr>
          </a:solidFill>
          <a:ln>
            <a:solidFill>
              <a:schemeClr val="bg1">
                <a:lumMod val="85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spcFirstLastPara="1" vert="horz" wrap="square" lIns="68569" tIns="68569" rIns="68569" bIns="68569" numCol="1" anchor="t" anchorCtr="0" compatLnSpc="1">
            <a:prstTxWarp prst="textNoShape">
              <a:avLst/>
            </a:prstTxWarp>
            <a:noAutofit/>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Clr>
                <a:schemeClr val="tx1"/>
              </a:buClr>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85725" indent="0" algn="ctr">
              <a:lnSpc>
                <a:spcPct val="90000"/>
              </a:lnSpc>
              <a:spcBef>
                <a:spcPts val="600"/>
              </a:spcBef>
              <a:spcAft>
                <a:spcPts val="0"/>
              </a:spcAft>
              <a:buSzPts val="1800"/>
              <a:buFont typeface="Arial" charset="0"/>
              <a:buNone/>
            </a:pPr>
            <a:r>
              <a:rPr lang="en-US" sz="1000" b="1" u="sng" dirty="0"/>
              <a:t>Other Examples</a:t>
            </a:r>
          </a:p>
          <a:p>
            <a:pPr marL="228600" indent="-114300">
              <a:lnSpc>
                <a:spcPct val="90000"/>
              </a:lnSpc>
              <a:spcBef>
                <a:spcPts val="600"/>
              </a:spcBef>
              <a:spcAft>
                <a:spcPts val="0"/>
              </a:spcAft>
              <a:buSzPct val="100000"/>
            </a:pPr>
            <a:r>
              <a:rPr lang="en-US" sz="1000" b="1" dirty="0"/>
              <a:t>Incheon Landing.</a:t>
            </a:r>
          </a:p>
          <a:p>
            <a:pPr marL="228600" indent="-114300">
              <a:lnSpc>
                <a:spcPct val="90000"/>
              </a:lnSpc>
              <a:spcBef>
                <a:spcPts val="600"/>
              </a:spcBef>
              <a:spcAft>
                <a:spcPts val="0"/>
              </a:spcAft>
              <a:buSzPct val="100000"/>
            </a:pPr>
            <a:r>
              <a:rPr lang="en-US" sz="1000" b="1" dirty="0"/>
              <a:t>Operation Cartwheel (</a:t>
            </a:r>
            <a:r>
              <a:rPr lang="en-US" sz="1000" b="1" dirty="0" err="1"/>
              <a:t>Rabaul</a:t>
            </a:r>
            <a:r>
              <a:rPr lang="en-US" sz="1000" b="1" dirty="0"/>
              <a:t>).</a:t>
            </a:r>
          </a:p>
          <a:p>
            <a:pPr marL="228600" indent="-114300">
              <a:lnSpc>
                <a:spcPct val="90000"/>
              </a:lnSpc>
              <a:spcBef>
                <a:spcPts val="600"/>
              </a:spcBef>
              <a:spcAft>
                <a:spcPts val="0"/>
              </a:spcAft>
              <a:buSzPct val="100000"/>
            </a:pPr>
            <a:r>
              <a:rPr lang="en-US" sz="1000" b="1" dirty="0"/>
              <a:t>Operation Husky (Invasion of Sicily).</a:t>
            </a:r>
          </a:p>
          <a:p>
            <a:pPr marL="228600" indent="-114300">
              <a:lnSpc>
                <a:spcPct val="90000"/>
              </a:lnSpc>
              <a:spcBef>
                <a:spcPts val="600"/>
              </a:spcBef>
              <a:spcAft>
                <a:spcPts val="0"/>
              </a:spcAft>
              <a:buSzPct val="100000"/>
            </a:pPr>
            <a:r>
              <a:rPr lang="en-US" sz="1000" b="1" dirty="0"/>
              <a:t>Operation Iceberg (Battle of Okinawa).</a:t>
            </a:r>
          </a:p>
        </p:txBody>
      </p:sp>
      <p:sp>
        <p:nvSpPr>
          <p:cNvPr id="60" name="TextBox 59">
            <a:extLst>
              <a:ext uri="{FF2B5EF4-FFF2-40B4-BE49-F238E27FC236}">
                <a16:creationId xmlns:a16="http://schemas.microsoft.com/office/drawing/2014/main" id="{D94E1408-55A8-9FDB-0BDC-10307C8996D8}"/>
              </a:ext>
            </a:extLst>
          </p:cNvPr>
          <p:cNvSpPr txBox="1"/>
          <p:nvPr/>
        </p:nvSpPr>
        <p:spPr>
          <a:xfrm>
            <a:off x="6256589" y="4669443"/>
            <a:ext cx="2349330" cy="230832"/>
          </a:xfrm>
          <a:prstGeom prst="rect">
            <a:avLst/>
          </a:prstGeom>
          <a:noFill/>
          <a:ln>
            <a:solidFill>
              <a:srgbClr val="FF0000"/>
            </a:solidFill>
          </a:ln>
        </p:spPr>
        <p:txBody>
          <a:bodyPr wrap="square" tIns="45720" bIns="45720">
            <a:spAutoFit/>
          </a:bodyPr>
          <a:lstStyle/>
          <a:p>
            <a:pPr marL="114300" indent="0" algn="ctr">
              <a:lnSpc>
                <a:spcPct val="90000"/>
              </a:lnSpc>
              <a:spcBef>
                <a:spcPts val="600"/>
              </a:spcBef>
              <a:spcAft>
                <a:spcPts val="0"/>
              </a:spcAft>
              <a:buSzPct val="100000"/>
              <a:buNone/>
            </a:pPr>
            <a:r>
              <a:rPr lang="en-US" sz="1000" b="1" i="1" dirty="0">
                <a:latin typeface="Arial" panose="020B0604020202020204" pitchFamily="34" charset="0"/>
                <a:cs typeface="Arial" panose="020B0604020202020204" pitchFamily="34" charset="0"/>
              </a:rPr>
              <a:t>What if we need to do this again?</a:t>
            </a:r>
          </a:p>
        </p:txBody>
      </p:sp>
      <p:grpSp>
        <p:nvGrpSpPr>
          <p:cNvPr id="4" name="Group 3">
            <a:extLst>
              <a:ext uri="{FF2B5EF4-FFF2-40B4-BE49-F238E27FC236}">
                <a16:creationId xmlns:a16="http://schemas.microsoft.com/office/drawing/2014/main" id="{9FD994C9-B391-DB78-548B-D459311F4BE8}"/>
              </a:ext>
            </a:extLst>
          </p:cNvPr>
          <p:cNvGrpSpPr/>
          <p:nvPr/>
        </p:nvGrpSpPr>
        <p:grpSpPr>
          <a:xfrm>
            <a:off x="2111439" y="112776"/>
            <a:ext cx="6944559" cy="225552"/>
            <a:chOff x="2111439" y="112776"/>
            <a:chExt cx="6944559" cy="225552"/>
          </a:xfrm>
        </p:grpSpPr>
        <p:sp>
          <p:nvSpPr>
            <p:cNvPr id="9" name="Arrow: Pentagon 8">
              <a:extLst>
                <a:ext uri="{FF2B5EF4-FFF2-40B4-BE49-F238E27FC236}">
                  <a16:creationId xmlns:a16="http://schemas.microsoft.com/office/drawing/2014/main" id="{71B52C42-7AAA-E405-C998-9A5E7F18300C}"/>
                </a:ext>
              </a:extLst>
            </p:cNvPr>
            <p:cNvSpPr/>
            <p:nvPr/>
          </p:nvSpPr>
          <p:spPr>
            <a:xfrm>
              <a:off x="2111439" y="112776"/>
              <a:ext cx="1223487" cy="22555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11" name="Arrow: Chevron 10">
              <a:extLst>
                <a:ext uri="{FF2B5EF4-FFF2-40B4-BE49-F238E27FC236}">
                  <a16:creationId xmlns:a16="http://schemas.microsoft.com/office/drawing/2014/main" id="{E1810FAA-E795-65E3-021C-1378E6509DB3}"/>
                </a:ext>
              </a:extLst>
            </p:cNvPr>
            <p:cNvSpPr/>
            <p:nvPr/>
          </p:nvSpPr>
          <p:spPr>
            <a:xfrm>
              <a:off x="3255653" y="112776"/>
              <a:ext cx="1223487" cy="225552"/>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12" name="Arrow: Chevron 11">
              <a:extLst>
                <a:ext uri="{FF2B5EF4-FFF2-40B4-BE49-F238E27FC236}">
                  <a16:creationId xmlns:a16="http://schemas.microsoft.com/office/drawing/2014/main" id="{E82CDA9D-4068-C4C7-5365-B7ADD3AEE05D}"/>
                </a:ext>
              </a:extLst>
            </p:cNvPr>
            <p:cNvSpPr/>
            <p:nvPr/>
          </p:nvSpPr>
          <p:spPr>
            <a:xfrm>
              <a:off x="4399868"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13" name="Arrow: Chevron 12">
              <a:extLst>
                <a:ext uri="{FF2B5EF4-FFF2-40B4-BE49-F238E27FC236}">
                  <a16:creationId xmlns:a16="http://schemas.microsoft.com/office/drawing/2014/main" id="{833A003C-ECB3-D4B5-250A-7AF217F7D4F8}"/>
                </a:ext>
              </a:extLst>
            </p:cNvPr>
            <p:cNvSpPr/>
            <p:nvPr/>
          </p:nvSpPr>
          <p:spPr>
            <a:xfrm>
              <a:off x="5544082"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14" name="Arrow: Chevron 13">
              <a:extLst>
                <a:ext uri="{FF2B5EF4-FFF2-40B4-BE49-F238E27FC236}">
                  <a16:creationId xmlns:a16="http://schemas.microsoft.com/office/drawing/2014/main" id="{74DA1795-3C3F-FDB0-8D1C-D793058D6A6F}"/>
                </a:ext>
              </a:extLst>
            </p:cNvPr>
            <p:cNvSpPr/>
            <p:nvPr/>
          </p:nvSpPr>
          <p:spPr>
            <a:xfrm>
              <a:off x="6688297"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15" name="Arrow: Chevron 14">
              <a:extLst>
                <a:ext uri="{FF2B5EF4-FFF2-40B4-BE49-F238E27FC236}">
                  <a16:creationId xmlns:a16="http://schemas.microsoft.com/office/drawing/2014/main" id="{DE5F4722-5F1C-5733-380A-E53C69507B14}"/>
                </a:ext>
              </a:extLst>
            </p:cNvPr>
            <p:cNvSpPr/>
            <p:nvPr/>
          </p:nvSpPr>
          <p:spPr>
            <a:xfrm>
              <a:off x="7832511"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sp>
        <p:nvSpPr>
          <p:cNvPr id="23" name="TextBox 22">
            <a:extLst>
              <a:ext uri="{FF2B5EF4-FFF2-40B4-BE49-F238E27FC236}">
                <a16:creationId xmlns:a16="http://schemas.microsoft.com/office/drawing/2014/main" id="{B9476626-92AD-28D1-CAB4-2747B575FD68}"/>
              </a:ext>
            </a:extLst>
          </p:cNvPr>
          <p:cNvSpPr txBox="1"/>
          <p:nvPr/>
        </p:nvSpPr>
        <p:spPr>
          <a:xfrm>
            <a:off x="5743343" y="951078"/>
            <a:ext cx="3400657" cy="184666"/>
          </a:xfrm>
          <a:prstGeom prst="rect">
            <a:avLst/>
          </a:prstGeom>
          <a:noFill/>
        </p:spPr>
        <p:txBody>
          <a:bodyPr wrap="square" rtlCol="0">
            <a:spAutoFit/>
          </a:bodyPr>
          <a:lstStyle/>
          <a:p>
            <a:pPr algn="ctr"/>
            <a:r>
              <a:rPr lang="en-US" sz="600" b="1" i="1" dirty="0">
                <a:latin typeface="Arial" panose="020B0604020202020204" pitchFamily="34" charset="0"/>
                <a:cs typeface="Arial" panose="020B0604020202020204" pitchFamily="34" charset="0"/>
              </a:rPr>
              <a:t>Allied Invasion Force and German Dispositions, Northern France, 1944.</a:t>
            </a:r>
            <a:endParaRPr lang="en-US" sz="600" i="1"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1F81D9BB-DABE-98F9-437D-60CAB9AC557E}"/>
              </a:ext>
            </a:extLst>
          </p:cNvPr>
          <p:cNvSpPr txBox="1"/>
          <p:nvPr/>
        </p:nvSpPr>
        <p:spPr>
          <a:xfrm>
            <a:off x="-173120" y="4962165"/>
            <a:ext cx="3400657" cy="184666"/>
          </a:xfrm>
          <a:prstGeom prst="rect">
            <a:avLst/>
          </a:prstGeom>
          <a:noFill/>
        </p:spPr>
        <p:txBody>
          <a:bodyPr wrap="square" rtlCol="0">
            <a:spAutoFit/>
          </a:bodyPr>
          <a:lstStyle/>
          <a:p>
            <a:pPr algn="ctr"/>
            <a:r>
              <a:rPr lang="en-US" sz="600" b="1" i="1" dirty="0">
                <a:latin typeface="Arial" panose="020B0604020202020204" pitchFamily="34" charset="0"/>
                <a:cs typeface="Arial" panose="020B0604020202020204" pitchFamily="34" charset="0"/>
              </a:rPr>
              <a:t>1ID Artillery Equipment Loading on LSTs at </a:t>
            </a:r>
            <a:r>
              <a:rPr lang="en-US" sz="600" b="1" i="1" dirty="0" err="1">
                <a:latin typeface="Arial" panose="020B0604020202020204" pitchFamily="34" charset="0"/>
                <a:cs typeface="Arial" panose="020B0604020202020204" pitchFamily="34" charset="0"/>
              </a:rPr>
              <a:t>Brixham</a:t>
            </a:r>
            <a:r>
              <a:rPr lang="en-US" sz="600" b="1" i="1" dirty="0">
                <a:latin typeface="Arial" panose="020B0604020202020204" pitchFamily="34" charset="0"/>
                <a:cs typeface="Arial" panose="020B0604020202020204" pitchFamily="34" charset="0"/>
              </a:rPr>
              <a:t>, England, on June 1, 1944.</a:t>
            </a:r>
            <a:endParaRPr lang="en-US" sz="600" i="1"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861187CB-CAE9-4EB3-FFE3-452C45C6DCF0}"/>
              </a:ext>
            </a:extLst>
          </p:cNvPr>
          <p:cNvSpPr txBox="1"/>
          <p:nvPr/>
        </p:nvSpPr>
        <p:spPr>
          <a:xfrm>
            <a:off x="2699539" y="4958834"/>
            <a:ext cx="3400657" cy="184666"/>
          </a:xfrm>
          <a:prstGeom prst="rect">
            <a:avLst/>
          </a:prstGeom>
          <a:noFill/>
        </p:spPr>
        <p:txBody>
          <a:bodyPr wrap="square" rtlCol="0">
            <a:spAutoFit/>
          </a:bodyPr>
          <a:lstStyle/>
          <a:p>
            <a:pPr algn="ctr"/>
            <a:r>
              <a:rPr lang="en-US" sz="600" b="1" i="1" dirty="0">
                <a:latin typeface="Arial" panose="020B0604020202020204" pitchFamily="34" charset="0"/>
                <a:cs typeface="Arial" panose="020B0604020202020204" pitchFamily="34" charset="0"/>
              </a:rPr>
              <a:t>Off-loading equipment on Omaha Beach in days following June 6, 1944.</a:t>
            </a:r>
            <a:endParaRPr lang="en-US" sz="600" i="1"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6C127D2-BF24-D6AD-B8BD-2E9D81AA6C6F}"/>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spTree>
    <p:extLst>
      <p:ext uri="{BB962C8B-B14F-4D97-AF65-F5344CB8AC3E}">
        <p14:creationId xmlns:p14="http://schemas.microsoft.com/office/powerpoint/2010/main" val="186291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4AF3BFD8-2421-CB8D-5121-ED7038CEA897}"/>
            </a:ext>
          </a:extLst>
        </p:cNvPr>
        <p:cNvGrpSpPr/>
        <p:nvPr/>
      </p:nvGrpSpPr>
      <p:grpSpPr>
        <a:xfrm>
          <a:off x="0" y="0"/>
          <a:ext cx="0" cy="0"/>
          <a:chOff x="0" y="0"/>
          <a:chExt cx="0" cy="0"/>
        </a:xfrm>
      </p:grpSpPr>
      <p:sp>
        <p:nvSpPr>
          <p:cNvPr id="5" name="Google Shape;47;p8">
            <a:extLst>
              <a:ext uri="{FF2B5EF4-FFF2-40B4-BE49-F238E27FC236}">
                <a16:creationId xmlns:a16="http://schemas.microsoft.com/office/drawing/2014/main" id="{8F73CF73-BC53-6283-87E0-98276E2EE8FD}"/>
              </a:ext>
            </a:extLst>
          </p:cNvPr>
          <p:cNvSpPr txBox="1">
            <a:spLocks/>
          </p:cNvSpPr>
          <p:nvPr/>
        </p:nvSpPr>
        <p:spPr bwMode="auto">
          <a:xfrm>
            <a:off x="977900" y="594461"/>
            <a:ext cx="7188200" cy="50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Past and Present Doctrine</a:t>
            </a:r>
            <a:endParaRPr lang="en-US" sz="1500" i="1" dirty="0"/>
          </a:p>
        </p:txBody>
      </p:sp>
      <p:pic>
        <p:nvPicPr>
          <p:cNvPr id="20" name="Picture 19">
            <a:extLst>
              <a:ext uri="{FF2B5EF4-FFF2-40B4-BE49-F238E27FC236}">
                <a16:creationId xmlns:a16="http://schemas.microsoft.com/office/drawing/2014/main" id="{2A9CF63A-F2BA-434E-BF57-B2C62A827B2C}"/>
              </a:ext>
            </a:extLst>
          </p:cNvPr>
          <p:cNvPicPr>
            <a:picLocks noChangeAspect="1"/>
          </p:cNvPicPr>
          <p:nvPr/>
        </p:nvPicPr>
        <p:blipFill>
          <a:blip r:embed="rId3"/>
          <a:stretch>
            <a:fillRect/>
          </a:stretch>
        </p:blipFill>
        <p:spPr>
          <a:xfrm>
            <a:off x="460371" y="2668382"/>
            <a:ext cx="6037001" cy="1688747"/>
          </a:xfrm>
          <a:prstGeom prst="rect">
            <a:avLst/>
          </a:prstGeom>
        </p:spPr>
      </p:pic>
      <p:sp>
        <p:nvSpPr>
          <p:cNvPr id="21" name="Google Shape;48;p8">
            <a:extLst>
              <a:ext uri="{FF2B5EF4-FFF2-40B4-BE49-F238E27FC236}">
                <a16:creationId xmlns:a16="http://schemas.microsoft.com/office/drawing/2014/main" id="{F91547A7-1361-2C82-162C-439318BAB25C}"/>
              </a:ext>
            </a:extLst>
          </p:cNvPr>
          <p:cNvSpPr txBox="1">
            <a:spLocks/>
          </p:cNvSpPr>
          <p:nvPr/>
        </p:nvSpPr>
        <p:spPr bwMode="auto">
          <a:xfrm>
            <a:off x="292474" y="1094715"/>
            <a:ext cx="6437788" cy="19752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spcFirstLastPara="1" vert="horz" wrap="square" lIns="68569" tIns="68569" rIns="68569" bIns="68569" numCol="1" anchor="t" anchorCtr="0" compatLnSpc="1">
            <a:prstTxWarp prst="textNoShape">
              <a:avLst/>
            </a:prstTxWarp>
            <a:noAutofit/>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Clr>
                <a:schemeClr val="tx1"/>
              </a:buClr>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85725" indent="0">
              <a:lnSpc>
                <a:spcPct val="90000"/>
              </a:lnSpc>
              <a:spcBef>
                <a:spcPts val="600"/>
              </a:spcBef>
              <a:spcAft>
                <a:spcPts val="0"/>
              </a:spcAft>
              <a:buSzPts val="1800"/>
              <a:buFont typeface="Arial" charset="0"/>
              <a:buNone/>
            </a:pPr>
            <a:r>
              <a:rPr lang="en-US" sz="1000" b="1" u="sng" dirty="0"/>
              <a:t>Current Doctrine (JP 3-02 Amphibious Operations)</a:t>
            </a:r>
          </a:p>
          <a:p>
            <a:pPr indent="-257175">
              <a:lnSpc>
                <a:spcPct val="90000"/>
              </a:lnSpc>
              <a:spcBef>
                <a:spcPts val="600"/>
              </a:spcBef>
              <a:spcAft>
                <a:spcPts val="0"/>
              </a:spcAft>
              <a:buSzPts val="1800"/>
            </a:pPr>
            <a:r>
              <a:rPr lang="en-US" sz="900" b="1" dirty="0"/>
              <a:t>Embarkation planning: </a:t>
            </a:r>
            <a:r>
              <a:rPr lang="en-US" sz="900" dirty="0"/>
              <a:t>involves all the </a:t>
            </a:r>
            <a:r>
              <a:rPr lang="en-US" sz="900" i="1" dirty="0">
                <a:solidFill>
                  <a:srgbClr val="0040C0"/>
                </a:solidFill>
              </a:rPr>
              <a:t>measures necessary to ensure timely and effective loading and off-loading </a:t>
            </a:r>
            <a:r>
              <a:rPr lang="en-US" sz="900" dirty="0"/>
              <a:t>of the amphibious force.</a:t>
            </a:r>
            <a:endParaRPr lang="en-US" sz="900" b="1" dirty="0"/>
          </a:p>
          <a:p>
            <a:pPr indent="-257175">
              <a:lnSpc>
                <a:spcPct val="90000"/>
              </a:lnSpc>
              <a:spcBef>
                <a:spcPts val="600"/>
              </a:spcBef>
              <a:spcAft>
                <a:spcPts val="0"/>
              </a:spcAft>
              <a:buSzPts val="1800"/>
            </a:pPr>
            <a:r>
              <a:rPr lang="en-US" sz="900" b="1" dirty="0"/>
              <a:t>Combat Loading: </a:t>
            </a:r>
            <a:r>
              <a:rPr lang="en-US" sz="900" dirty="0"/>
              <a:t>the arrangement of personnel and the stowage of equipment and supplies </a:t>
            </a:r>
            <a:r>
              <a:rPr lang="en-US" sz="900" i="1" dirty="0">
                <a:solidFill>
                  <a:srgbClr val="0040C0"/>
                </a:solidFill>
              </a:rPr>
              <a:t>in a manner designed to conform to the anticipated tactical operation </a:t>
            </a:r>
            <a:r>
              <a:rPr lang="en-US" sz="900" dirty="0"/>
              <a:t>of the organization embarked.</a:t>
            </a:r>
          </a:p>
          <a:p>
            <a:pPr indent="-257175">
              <a:lnSpc>
                <a:spcPct val="90000"/>
              </a:lnSpc>
              <a:spcBef>
                <a:spcPts val="600"/>
              </a:spcBef>
              <a:spcAft>
                <a:spcPts val="0"/>
              </a:spcAft>
              <a:buSzPts val="1800"/>
            </a:pPr>
            <a:r>
              <a:rPr lang="en-US" sz="900" b="1" dirty="0"/>
              <a:t>Loading Plan: </a:t>
            </a:r>
            <a:r>
              <a:rPr lang="en-US" sz="900" dirty="0"/>
              <a:t>a detailed ship loading plan is prepared by the embarkation team for their designated ship. This load plan must be approved by the ship’s commanding officer.</a:t>
            </a:r>
          </a:p>
        </p:txBody>
      </p:sp>
      <p:sp>
        <p:nvSpPr>
          <p:cNvPr id="22" name="TextBox 21">
            <a:extLst>
              <a:ext uri="{FF2B5EF4-FFF2-40B4-BE49-F238E27FC236}">
                <a16:creationId xmlns:a16="http://schemas.microsoft.com/office/drawing/2014/main" id="{68A956C2-76F8-4FE3-17C4-005A53B0942E}"/>
              </a:ext>
            </a:extLst>
          </p:cNvPr>
          <p:cNvSpPr txBox="1"/>
          <p:nvPr/>
        </p:nvSpPr>
        <p:spPr>
          <a:xfrm>
            <a:off x="1790762" y="2450801"/>
            <a:ext cx="3400657" cy="276999"/>
          </a:xfrm>
          <a:prstGeom prst="rect">
            <a:avLst/>
          </a:prstGeom>
          <a:noFill/>
        </p:spPr>
        <p:txBody>
          <a:bodyPr wrap="square" rtlCol="0">
            <a:spAutoFit/>
          </a:bodyPr>
          <a:lstStyle/>
          <a:p>
            <a:pPr algn="ctr"/>
            <a:r>
              <a:rPr lang="en-US" sz="600" b="1" i="1" dirty="0">
                <a:latin typeface="Arial" panose="020B0604020202020204" pitchFamily="34" charset="0"/>
                <a:cs typeface="Arial" panose="020B0604020202020204" pitchFamily="34" charset="0"/>
              </a:rPr>
              <a:t>Sample Diagram of Main Deck of 542 Class Tank Landing Ship (LST) </a:t>
            </a:r>
          </a:p>
          <a:p>
            <a:pPr algn="ctr"/>
            <a:r>
              <a:rPr lang="en-US" sz="600" i="1" dirty="0">
                <a:latin typeface="Arial" panose="020B0604020202020204" pitchFamily="34" charset="0"/>
                <a:cs typeface="Arial" panose="020B0604020202020204" pitchFamily="34" charset="0"/>
              </a:rPr>
              <a:t>– USMC AM-11 Embarkation and Ship Loading (1949)</a:t>
            </a:r>
          </a:p>
        </p:txBody>
      </p:sp>
      <p:pic>
        <p:nvPicPr>
          <p:cNvPr id="24" name="Picture 23">
            <a:extLst>
              <a:ext uri="{FF2B5EF4-FFF2-40B4-BE49-F238E27FC236}">
                <a16:creationId xmlns:a16="http://schemas.microsoft.com/office/drawing/2014/main" id="{962FD20D-FF3F-9C05-ADAE-3563BF487CED}"/>
              </a:ext>
            </a:extLst>
          </p:cNvPr>
          <p:cNvPicPr>
            <a:picLocks noChangeAspect="1"/>
          </p:cNvPicPr>
          <p:nvPr/>
        </p:nvPicPr>
        <p:blipFill>
          <a:blip r:embed="rId4"/>
          <a:stretch>
            <a:fillRect/>
          </a:stretch>
        </p:blipFill>
        <p:spPr>
          <a:xfrm>
            <a:off x="6730261" y="1381878"/>
            <a:ext cx="2250086" cy="2936118"/>
          </a:xfrm>
          <a:prstGeom prst="rect">
            <a:avLst/>
          </a:prstGeom>
        </p:spPr>
      </p:pic>
      <p:sp>
        <p:nvSpPr>
          <p:cNvPr id="25" name="TextBox 24">
            <a:extLst>
              <a:ext uri="{FF2B5EF4-FFF2-40B4-BE49-F238E27FC236}">
                <a16:creationId xmlns:a16="http://schemas.microsoft.com/office/drawing/2014/main" id="{B35B1430-D336-B1F0-C3B5-209B5E6D56BE}"/>
              </a:ext>
            </a:extLst>
          </p:cNvPr>
          <p:cNvSpPr txBox="1"/>
          <p:nvPr/>
        </p:nvSpPr>
        <p:spPr>
          <a:xfrm>
            <a:off x="6154975" y="1112576"/>
            <a:ext cx="3400657" cy="276999"/>
          </a:xfrm>
          <a:prstGeom prst="rect">
            <a:avLst/>
          </a:prstGeom>
          <a:noFill/>
        </p:spPr>
        <p:txBody>
          <a:bodyPr wrap="square" rtlCol="0">
            <a:spAutoFit/>
          </a:bodyPr>
          <a:lstStyle/>
          <a:p>
            <a:pPr algn="ctr"/>
            <a:r>
              <a:rPr lang="en-US" sz="600" b="1" i="1" dirty="0">
                <a:latin typeface="Arial" panose="020B0604020202020204" pitchFamily="34" charset="0"/>
                <a:cs typeface="Arial" panose="020B0604020202020204" pitchFamily="34" charset="0"/>
              </a:rPr>
              <a:t>Example Stowage Diagram </a:t>
            </a:r>
          </a:p>
          <a:p>
            <a:pPr algn="ctr"/>
            <a:r>
              <a:rPr lang="en-US" sz="600" i="1" dirty="0">
                <a:latin typeface="Arial" panose="020B0604020202020204" pitchFamily="34" charset="0"/>
                <a:cs typeface="Arial" panose="020B0604020202020204" pitchFamily="34" charset="0"/>
              </a:rPr>
              <a:t>– JP 3-02.1 Amphibious Embarkation and Debarkation (2010)</a:t>
            </a:r>
          </a:p>
        </p:txBody>
      </p:sp>
      <p:sp>
        <p:nvSpPr>
          <p:cNvPr id="2" name="Google Shape;49;p8">
            <a:extLst>
              <a:ext uri="{FF2B5EF4-FFF2-40B4-BE49-F238E27FC236}">
                <a16:creationId xmlns:a16="http://schemas.microsoft.com/office/drawing/2014/main" id="{CF8F62C5-9B54-2A88-04C9-3393C8A4BCE5}"/>
              </a:ext>
            </a:extLst>
          </p:cNvPr>
          <p:cNvSpPr txBox="1"/>
          <p:nvPr/>
        </p:nvSpPr>
        <p:spPr>
          <a:xfrm>
            <a:off x="460561" y="4472636"/>
            <a:ext cx="8222877" cy="507809"/>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t" anchorCtr="0">
            <a:spAutoFit/>
          </a:bodyPr>
          <a:lstStyle/>
          <a:p>
            <a:pPr algn="ctr"/>
            <a:r>
              <a:rPr lang="en-US" sz="1200" b="1" dirty="0">
                <a:solidFill>
                  <a:schemeClr val="tx1"/>
                </a:solidFill>
                <a:latin typeface="Arial" panose="020B0604020202020204" pitchFamily="34" charset="0"/>
                <a:cs typeface="Arial" panose="020B0604020202020204" pitchFamily="34" charset="0"/>
              </a:rPr>
              <a:t>Load planning doctrine is mostly unchanged. The main change is that the systems for managing the planning and associated logistics are digital and interconnected now.</a:t>
            </a:r>
          </a:p>
        </p:txBody>
      </p:sp>
      <p:grpSp>
        <p:nvGrpSpPr>
          <p:cNvPr id="3" name="Group 2">
            <a:extLst>
              <a:ext uri="{FF2B5EF4-FFF2-40B4-BE49-F238E27FC236}">
                <a16:creationId xmlns:a16="http://schemas.microsoft.com/office/drawing/2014/main" id="{ACAB7B2C-6392-AD57-89E4-D27487E71389}"/>
              </a:ext>
            </a:extLst>
          </p:cNvPr>
          <p:cNvGrpSpPr/>
          <p:nvPr/>
        </p:nvGrpSpPr>
        <p:grpSpPr>
          <a:xfrm>
            <a:off x="2111439" y="112776"/>
            <a:ext cx="6944559" cy="225552"/>
            <a:chOff x="2111439" y="112776"/>
            <a:chExt cx="6944559" cy="225552"/>
          </a:xfrm>
        </p:grpSpPr>
        <p:sp>
          <p:nvSpPr>
            <p:cNvPr id="4" name="Arrow: Pentagon 3">
              <a:extLst>
                <a:ext uri="{FF2B5EF4-FFF2-40B4-BE49-F238E27FC236}">
                  <a16:creationId xmlns:a16="http://schemas.microsoft.com/office/drawing/2014/main" id="{2506C410-48FB-CF9B-B0F6-144B47D8D477}"/>
                </a:ext>
              </a:extLst>
            </p:cNvPr>
            <p:cNvSpPr/>
            <p:nvPr/>
          </p:nvSpPr>
          <p:spPr>
            <a:xfrm>
              <a:off x="2111439" y="112776"/>
              <a:ext cx="1223487" cy="22555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7" name="Arrow: Chevron 6">
              <a:extLst>
                <a:ext uri="{FF2B5EF4-FFF2-40B4-BE49-F238E27FC236}">
                  <a16:creationId xmlns:a16="http://schemas.microsoft.com/office/drawing/2014/main" id="{30221565-401A-8C47-E044-9EDC6556882A}"/>
                </a:ext>
              </a:extLst>
            </p:cNvPr>
            <p:cNvSpPr/>
            <p:nvPr/>
          </p:nvSpPr>
          <p:spPr>
            <a:xfrm>
              <a:off x="3255653"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8" name="Arrow: Chevron 7">
              <a:extLst>
                <a:ext uri="{FF2B5EF4-FFF2-40B4-BE49-F238E27FC236}">
                  <a16:creationId xmlns:a16="http://schemas.microsoft.com/office/drawing/2014/main" id="{92908E53-17F1-962E-A9BB-4395FC1E6970}"/>
                </a:ext>
              </a:extLst>
            </p:cNvPr>
            <p:cNvSpPr/>
            <p:nvPr/>
          </p:nvSpPr>
          <p:spPr>
            <a:xfrm>
              <a:off x="4399868" y="112776"/>
              <a:ext cx="1223487" cy="225552"/>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10" name="Arrow: Chevron 9">
              <a:extLst>
                <a:ext uri="{FF2B5EF4-FFF2-40B4-BE49-F238E27FC236}">
                  <a16:creationId xmlns:a16="http://schemas.microsoft.com/office/drawing/2014/main" id="{F56D0E01-F876-D631-5244-8C0B71832EAC}"/>
                </a:ext>
              </a:extLst>
            </p:cNvPr>
            <p:cNvSpPr/>
            <p:nvPr/>
          </p:nvSpPr>
          <p:spPr>
            <a:xfrm>
              <a:off x="5544082"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11" name="Arrow: Chevron 10">
              <a:extLst>
                <a:ext uri="{FF2B5EF4-FFF2-40B4-BE49-F238E27FC236}">
                  <a16:creationId xmlns:a16="http://schemas.microsoft.com/office/drawing/2014/main" id="{09C5CCC9-9BF9-8D15-2C4A-11D49D7AF4B6}"/>
                </a:ext>
              </a:extLst>
            </p:cNvPr>
            <p:cNvSpPr/>
            <p:nvPr/>
          </p:nvSpPr>
          <p:spPr>
            <a:xfrm>
              <a:off x="6688297"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12" name="Arrow: Chevron 11">
              <a:extLst>
                <a:ext uri="{FF2B5EF4-FFF2-40B4-BE49-F238E27FC236}">
                  <a16:creationId xmlns:a16="http://schemas.microsoft.com/office/drawing/2014/main" id="{E2693EBB-F9B3-C657-333F-DF7782CEF761}"/>
                </a:ext>
              </a:extLst>
            </p:cNvPr>
            <p:cNvSpPr/>
            <p:nvPr/>
          </p:nvSpPr>
          <p:spPr>
            <a:xfrm>
              <a:off x="7832511"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sp>
        <p:nvSpPr>
          <p:cNvPr id="6" name="Slide Number Placeholder 5">
            <a:extLst>
              <a:ext uri="{FF2B5EF4-FFF2-40B4-BE49-F238E27FC236}">
                <a16:creationId xmlns:a16="http://schemas.microsoft.com/office/drawing/2014/main" id="{449FCEAB-875F-6155-A22C-817CEE13F991}"/>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Tree>
    <p:extLst>
      <p:ext uri="{BB962C8B-B14F-4D97-AF65-F5344CB8AC3E}">
        <p14:creationId xmlns:p14="http://schemas.microsoft.com/office/powerpoint/2010/main" val="1017823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43DABC55-B359-EE4E-A55B-5A6DE112D980}"/>
            </a:ext>
          </a:extLst>
        </p:cNvPr>
        <p:cNvGrpSpPr/>
        <p:nvPr/>
      </p:nvGrpSpPr>
      <p:grpSpPr>
        <a:xfrm>
          <a:off x="0" y="0"/>
          <a:ext cx="0" cy="0"/>
          <a:chOff x="0" y="0"/>
          <a:chExt cx="0" cy="0"/>
        </a:xfrm>
      </p:grpSpPr>
      <p:sp>
        <p:nvSpPr>
          <p:cNvPr id="48" name="Google Shape;48;p8">
            <a:extLst>
              <a:ext uri="{FF2B5EF4-FFF2-40B4-BE49-F238E27FC236}">
                <a16:creationId xmlns:a16="http://schemas.microsoft.com/office/drawing/2014/main" id="{4C5C9751-AA30-81B1-D5C8-489BC70B5644}"/>
              </a:ext>
            </a:extLst>
          </p:cNvPr>
          <p:cNvSpPr txBox="1">
            <a:spLocks noGrp="1"/>
          </p:cNvSpPr>
          <p:nvPr>
            <p:ph type="body" idx="1"/>
          </p:nvPr>
        </p:nvSpPr>
        <p:spPr>
          <a:xfrm>
            <a:off x="376517" y="987585"/>
            <a:ext cx="8390965" cy="1396705"/>
          </a:xfrm>
          <a:prstGeom prst="rect">
            <a:avLst/>
          </a:prstGeom>
        </p:spPr>
        <p:txBody>
          <a:bodyPr spcFirstLastPara="1" vert="horz" wrap="square" lIns="68569" tIns="68569" rIns="68569" bIns="68569" numCol="1" anchor="t" anchorCtr="0" compatLnSpc="1">
            <a:prstTxWarp prst="textNoShape">
              <a:avLst/>
            </a:prstTxWarp>
            <a:noAutofit/>
          </a:bodyPr>
          <a:lstStyle/>
          <a:p>
            <a:pPr marL="85725" indent="0">
              <a:lnSpc>
                <a:spcPct val="90000"/>
              </a:lnSpc>
              <a:spcBef>
                <a:spcPts val="600"/>
              </a:spcBef>
              <a:spcAft>
                <a:spcPts val="0"/>
              </a:spcAft>
              <a:buSzPts val="1800"/>
              <a:buNone/>
            </a:pPr>
            <a:r>
              <a:rPr lang="en-US" sz="1000" b="1" u="sng" dirty="0"/>
              <a:t>ICODES (Integrated Computerized Deployment System):</a:t>
            </a:r>
            <a:r>
              <a:rPr lang="en-US" sz="1000" b="1" dirty="0"/>
              <a:t> </a:t>
            </a:r>
            <a:r>
              <a:rPr lang="en-US" sz="1000" dirty="0"/>
              <a:t>the </a:t>
            </a:r>
            <a:r>
              <a:rPr lang="en-US" sz="1000" i="1" dirty="0">
                <a:solidFill>
                  <a:srgbClr val="0040C0"/>
                </a:solidFill>
              </a:rPr>
              <a:t>single Department of Defense (DoD) system </a:t>
            </a:r>
            <a:r>
              <a:rPr lang="en-US" sz="1000" dirty="0"/>
              <a:t>to complete </a:t>
            </a:r>
            <a:r>
              <a:rPr lang="en-US" sz="1000" i="1" dirty="0">
                <a:solidFill>
                  <a:srgbClr val="0040C0"/>
                </a:solidFill>
              </a:rPr>
              <a:t>load plans for sealift, airlift and rail</a:t>
            </a:r>
            <a:r>
              <a:rPr lang="en-US" sz="1000" dirty="0"/>
              <a:t>. </a:t>
            </a:r>
          </a:p>
          <a:p>
            <a:pPr marL="257175" indent="-171450">
              <a:lnSpc>
                <a:spcPct val="90000"/>
              </a:lnSpc>
              <a:spcBef>
                <a:spcPts val="600"/>
              </a:spcBef>
              <a:spcAft>
                <a:spcPts val="0"/>
              </a:spcAft>
              <a:buSzPts val="1800"/>
            </a:pPr>
            <a:r>
              <a:rPr lang="en-US" sz="1000" dirty="0"/>
              <a:t>The combined functionality of ship, air, truck, rail, and yard planning services provides commanders, planners, and operators with a single platform capable of producing and evaluating load plans and alternative actions for various sized units, employing various modes of transportation in support of peacetime or wartime operations. </a:t>
            </a:r>
          </a:p>
          <a:p>
            <a:pPr marL="85725" indent="0">
              <a:lnSpc>
                <a:spcPct val="90000"/>
              </a:lnSpc>
              <a:spcBef>
                <a:spcPts val="600"/>
              </a:spcBef>
              <a:spcAft>
                <a:spcPts val="0"/>
              </a:spcAft>
              <a:buSzPts val="1800"/>
              <a:buNone/>
            </a:pPr>
            <a:r>
              <a:rPr lang="en-US" sz="1000" b="1" u="sng" dirty="0"/>
              <a:t>ICODES Single Load Planner:</a:t>
            </a:r>
            <a:r>
              <a:rPr lang="en-US" sz="1000" dirty="0"/>
              <a:t> employs advanced </a:t>
            </a:r>
            <a:r>
              <a:rPr lang="en-US" sz="1000" i="1" dirty="0">
                <a:solidFill>
                  <a:srgbClr val="0040C0"/>
                </a:solidFill>
              </a:rPr>
              <a:t>software agent analysis </a:t>
            </a:r>
            <a:r>
              <a:rPr lang="en-US" sz="1000" dirty="0"/>
              <a:t>and </a:t>
            </a:r>
            <a:r>
              <a:rPr lang="en-US" sz="1000" i="1" dirty="0">
                <a:solidFill>
                  <a:srgbClr val="0040C0"/>
                </a:solidFill>
              </a:rPr>
              <a:t>decision-making assistance </a:t>
            </a:r>
            <a:r>
              <a:rPr lang="en-US" sz="1000" dirty="0"/>
              <a:t>to </a:t>
            </a:r>
            <a:r>
              <a:rPr lang="en-US" sz="1000" i="1" dirty="0">
                <a:solidFill>
                  <a:srgbClr val="0040C0"/>
                </a:solidFill>
              </a:rPr>
              <a:t>monitor trim, stress and stability</a:t>
            </a:r>
            <a:r>
              <a:rPr lang="en-US" sz="1000" dirty="0"/>
              <a:t>.</a:t>
            </a:r>
          </a:p>
          <a:p>
            <a:pPr marL="257175" indent="-171450">
              <a:lnSpc>
                <a:spcPct val="90000"/>
              </a:lnSpc>
              <a:spcBef>
                <a:spcPts val="600"/>
              </a:spcBef>
              <a:spcAft>
                <a:spcPts val="0"/>
              </a:spcAft>
              <a:buClr>
                <a:schemeClr val="tx1"/>
              </a:buClr>
              <a:buSzPts val="1800"/>
            </a:pPr>
            <a:r>
              <a:rPr lang="en-US" sz="1000" i="1" dirty="0">
                <a:solidFill>
                  <a:srgbClr val="0040C0"/>
                </a:solidFill>
              </a:rPr>
              <a:t>first digital approach to load planning</a:t>
            </a:r>
            <a:r>
              <a:rPr lang="en-US" sz="1000" dirty="0"/>
              <a:t> after Operation Desert Storm.</a:t>
            </a:r>
          </a:p>
        </p:txBody>
      </p:sp>
      <p:sp>
        <p:nvSpPr>
          <p:cNvPr id="5" name="Google Shape;47;p8">
            <a:extLst>
              <a:ext uri="{FF2B5EF4-FFF2-40B4-BE49-F238E27FC236}">
                <a16:creationId xmlns:a16="http://schemas.microsoft.com/office/drawing/2014/main" id="{88786C80-4066-B656-BA6B-6396991311E8}"/>
              </a:ext>
            </a:extLst>
          </p:cNvPr>
          <p:cNvSpPr txBox="1">
            <a:spLocks/>
          </p:cNvSpPr>
          <p:nvPr/>
        </p:nvSpPr>
        <p:spPr bwMode="auto">
          <a:xfrm>
            <a:off x="333375" y="594461"/>
            <a:ext cx="8477250" cy="50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Current Methods</a:t>
            </a:r>
            <a:endParaRPr lang="en-US" sz="1500" i="1" dirty="0"/>
          </a:p>
        </p:txBody>
      </p:sp>
      <p:pic>
        <p:nvPicPr>
          <p:cNvPr id="18" name="Picture 17">
            <a:extLst>
              <a:ext uri="{FF2B5EF4-FFF2-40B4-BE49-F238E27FC236}">
                <a16:creationId xmlns:a16="http://schemas.microsoft.com/office/drawing/2014/main" id="{3F8418F4-4EC6-3FFC-42BC-9B868BE139DF}"/>
              </a:ext>
            </a:extLst>
          </p:cNvPr>
          <p:cNvPicPr>
            <a:picLocks noChangeAspect="1"/>
          </p:cNvPicPr>
          <p:nvPr/>
        </p:nvPicPr>
        <p:blipFill rotWithShape="1">
          <a:blip r:embed="rId3"/>
          <a:srcRect b="4933"/>
          <a:stretch/>
        </p:blipFill>
        <p:spPr>
          <a:xfrm>
            <a:off x="3661599" y="2571750"/>
            <a:ext cx="4687632" cy="2506218"/>
          </a:xfrm>
          <a:prstGeom prst="rect">
            <a:avLst/>
          </a:prstGeom>
          <a:ln>
            <a:solidFill>
              <a:schemeClr val="tx1"/>
            </a:solidFill>
          </a:ln>
        </p:spPr>
      </p:pic>
      <p:sp>
        <p:nvSpPr>
          <p:cNvPr id="2" name="TextBox 1">
            <a:extLst>
              <a:ext uri="{FF2B5EF4-FFF2-40B4-BE49-F238E27FC236}">
                <a16:creationId xmlns:a16="http://schemas.microsoft.com/office/drawing/2014/main" id="{D80F1AA8-5291-1A51-47BF-A5BF85D6F031}"/>
              </a:ext>
            </a:extLst>
          </p:cNvPr>
          <p:cNvSpPr txBox="1"/>
          <p:nvPr/>
        </p:nvSpPr>
        <p:spPr>
          <a:xfrm>
            <a:off x="5054270" y="2387084"/>
            <a:ext cx="1902290" cy="184666"/>
          </a:xfrm>
          <a:prstGeom prst="rect">
            <a:avLst/>
          </a:prstGeom>
          <a:noFill/>
        </p:spPr>
        <p:txBody>
          <a:bodyPr wrap="square" rtlCol="0">
            <a:spAutoFit/>
          </a:bodyPr>
          <a:lstStyle/>
          <a:p>
            <a:pPr algn="ctr"/>
            <a:r>
              <a:rPr lang="en-US" sz="600" b="1" i="1" dirty="0">
                <a:latin typeface="Arial" panose="020B0604020202020204" pitchFamily="34" charset="0"/>
                <a:cs typeface="Arial" panose="020B0604020202020204" pitchFamily="34" charset="0"/>
              </a:rPr>
              <a:t>ICODES Single Load Planner Module</a:t>
            </a:r>
          </a:p>
        </p:txBody>
      </p:sp>
      <p:pic>
        <p:nvPicPr>
          <p:cNvPr id="9" name="Picture 8" descr="A logo with a globe and a plane&#10;&#10;Description automatically generated">
            <a:extLst>
              <a:ext uri="{FF2B5EF4-FFF2-40B4-BE49-F238E27FC236}">
                <a16:creationId xmlns:a16="http://schemas.microsoft.com/office/drawing/2014/main" id="{8A9E6272-82D4-4A93-6155-BF03E869C521}"/>
              </a:ext>
            </a:extLst>
          </p:cNvPr>
          <p:cNvPicPr>
            <a:picLocks noChangeAspect="1"/>
          </p:cNvPicPr>
          <p:nvPr/>
        </p:nvPicPr>
        <p:blipFill>
          <a:blip r:embed="rId4"/>
          <a:stretch>
            <a:fillRect/>
          </a:stretch>
        </p:blipFill>
        <p:spPr>
          <a:xfrm>
            <a:off x="805123" y="2571750"/>
            <a:ext cx="2502412" cy="2505456"/>
          </a:xfrm>
          <a:prstGeom prst="rect">
            <a:avLst/>
          </a:prstGeom>
        </p:spPr>
      </p:pic>
      <p:grpSp>
        <p:nvGrpSpPr>
          <p:cNvPr id="14" name="Group 13">
            <a:extLst>
              <a:ext uri="{FF2B5EF4-FFF2-40B4-BE49-F238E27FC236}">
                <a16:creationId xmlns:a16="http://schemas.microsoft.com/office/drawing/2014/main" id="{B5FC4C59-333C-F3FC-C26B-111D13737B54}"/>
              </a:ext>
            </a:extLst>
          </p:cNvPr>
          <p:cNvGrpSpPr/>
          <p:nvPr/>
        </p:nvGrpSpPr>
        <p:grpSpPr>
          <a:xfrm>
            <a:off x="2111439" y="112776"/>
            <a:ext cx="6944559" cy="225552"/>
            <a:chOff x="2111439" y="112776"/>
            <a:chExt cx="6944559" cy="225552"/>
          </a:xfrm>
        </p:grpSpPr>
        <p:sp>
          <p:nvSpPr>
            <p:cNvPr id="15" name="Arrow: Pentagon 14">
              <a:extLst>
                <a:ext uri="{FF2B5EF4-FFF2-40B4-BE49-F238E27FC236}">
                  <a16:creationId xmlns:a16="http://schemas.microsoft.com/office/drawing/2014/main" id="{1D0E2995-19A4-AE0E-C38A-5EB887F4D8EF}"/>
                </a:ext>
              </a:extLst>
            </p:cNvPr>
            <p:cNvSpPr/>
            <p:nvPr/>
          </p:nvSpPr>
          <p:spPr>
            <a:xfrm>
              <a:off x="2111439" y="112776"/>
              <a:ext cx="1223487" cy="22555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16" name="Arrow: Chevron 15">
              <a:extLst>
                <a:ext uri="{FF2B5EF4-FFF2-40B4-BE49-F238E27FC236}">
                  <a16:creationId xmlns:a16="http://schemas.microsoft.com/office/drawing/2014/main" id="{646A6C59-D55F-4D1D-E1E1-3494819A1592}"/>
                </a:ext>
              </a:extLst>
            </p:cNvPr>
            <p:cNvSpPr/>
            <p:nvPr/>
          </p:nvSpPr>
          <p:spPr>
            <a:xfrm>
              <a:off x="3255653"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17" name="Arrow: Chevron 16">
              <a:extLst>
                <a:ext uri="{FF2B5EF4-FFF2-40B4-BE49-F238E27FC236}">
                  <a16:creationId xmlns:a16="http://schemas.microsoft.com/office/drawing/2014/main" id="{C74C327D-DC66-84B8-A5F4-8DE17D51A8B0}"/>
                </a:ext>
              </a:extLst>
            </p:cNvPr>
            <p:cNvSpPr/>
            <p:nvPr/>
          </p:nvSpPr>
          <p:spPr>
            <a:xfrm>
              <a:off x="4399868" y="112776"/>
              <a:ext cx="1223487" cy="225552"/>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19" name="Arrow: Chevron 18">
              <a:extLst>
                <a:ext uri="{FF2B5EF4-FFF2-40B4-BE49-F238E27FC236}">
                  <a16:creationId xmlns:a16="http://schemas.microsoft.com/office/drawing/2014/main" id="{CC0D8E61-38E3-CF78-79A7-4F52F18C2AB8}"/>
                </a:ext>
              </a:extLst>
            </p:cNvPr>
            <p:cNvSpPr/>
            <p:nvPr/>
          </p:nvSpPr>
          <p:spPr>
            <a:xfrm>
              <a:off x="5544082"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20" name="Arrow: Chevron 19">
              <a:extLst>
                <a:ext uri="{FF2B5EF4-FFF2-40B4-BE49-F238E27FC236}">
                  <a16:creationId xmlns:a16="http://schemas.microsoft.com/office/drawing/2014/main" id="{04947852-853A-B7AF-CD13-04373412D991}"/>
                </a:ext>
              </a:extLst>
            </p:cNvPr>
            <p:cNvSpPr/>
            <p:nvPr/>
          </p:nvSpPr>
          <p:spPr>
            <a:xfrm>
              <a:off x="6688297"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21" name="Arrow: Chevron 20">
              <a:extLst>
                <a:ext uri="{FF2B5EF4-FFF2-40B4-BE49-F238E27FC236}">
                  <a16:creationId xmlns:a16="http://schemas.microsoft.com/office/drawing/2014/main" id="{8E395C23-ACB0-4D86-94D8-D6165144800F}"/>
                </a:ext>
              </a:extLst>
            </p:cNvPr>
            <p:cNvSpPr/>
            <p:nvPr/>
          </p:nvSpPr>
          <p:spPr>
            <a:xfrm>
              <a:off x="7832511"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sp>
        <p:nvSpPr>
          <p:cNvPr id="3" name="Slide Number Placeholder 2">
            <a:extLst>
              <a:ext uri="{FF2B5EF4-FFF2-40B4-BE49-F238E27FC236}">
                <a16:creationId xmlns:a16="http://schemas.microsoft.com/office/drawing/2014/main" id="{F002AD53-4B2C-AED3-A945-EBD12C3E244F}"/>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2594504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FE8B9E4-58D9-64BB-D174-88DE57F4F98A}"/>
              </a:ext>
            </a:extLst>
          </p:cNvPr>
          <p:cNvGraphicFramePr>
            <a:graphicFrameLocks noGrp="1"/>
          </p:cNvGraphicFramePr>
          <p:nvPr>
            <p:extLst>
              <p:ext uri="{D42A27DB-BD31-4B8C-83A1-F6EECF244321}">
                <p14:modId xmlns:p14="http://schemas.microsoft.com/office/powerpoint/2010/main" val="1456279359"/>
              </p:ext>
            </p:extLst>
          </p:nvPr>
        </p:nvGraphicFramePr>
        <p:xfrm>
          <a:off x="4868878" y="1639568"/>
          <a:ext cx="3609090" cy="1595120"/>
        </p:xfrm>
        <a:graphic>
          <a:graphicData uri="http://schemas.openxmlformats.org/drawingml/2006/table">
            <a:tbl>
              <a:tblPr firstRow="1">
                <a:tableStyleId>{073A0DAA-6AF3-43AB-8588-CEC1D06C72B9}</a:tableStyleId>
              </a:tblPr>
              <a:tblGrid>
                <a:gridCol w="1203030">
                  <a:extLst>
                    <a:ext uri="{9D8B030D-6E8A-4147-A177-3AD203B41FA5}">
                      <a16:colId xmlns:a16="http://schemas.microsoft.com/office/drawing/2014/main" val="3004115094"/>
                    </a:ext>
                  </a:extLst>
                </a:gridCol>
                <a:gridCol w="1203030">
                  <a:extLst>
                    <a:ext uri="{9D8B030D-6E8A-4147-A177-3AD203B41FA5}">
                      <a16:colId xmlns:a16="http://schemas.microsoft.com/office/drawing/2014/main" val="2859745366"/>
                    </a:ext>
                  </a:extLst>
                </a:gridCol>
                <a:gridCol w="1203030">
                  <a:extLst>
                    <a:ext uri="{9D8B030D-6E8A-4147-A177-3AD203B41FA5}">
                      <a16:colId xmlns:a16="http://schemas.microsoft.com/office/drawing/2014/main" val="3054113402"/>
                    </a:ext>
                  </a:extLst>
                </a:gridCol>
              </a:tblGrid>
              <a:tr h="370840">
                <a:tc>
                  <a:txBody>
                    <a:bodyPr/>
                    <a:lstStyle/>
                    <a:p>
                      <a:pPr algn="ctr"/>
                      <a:r>
                        <a:rPr lang="en-US" sz="1200" dirty="0">
                          <a:latin typeface="Arial" panose="020B0604020202020204" pitchFamily="34" charset="0"/>
                          <a:cs typeface="Arial" panose="020B0604020202020204" pitchFamily="34" charset="0"/>
                        </a:rPr>
                        <a:t>Infantry</a:t>
                      </a:r>
                    </a:p>
                  </a:txBody>
                  <a:tcPr anchor="ctr"/>
                </a:tc>
                <a:tc>
                  <a:txBody>
                    <a:bodyPr/>
                    <a:lstStyle/>
                    <a:p>
                      <a:pPr algn="ctr"/>
                      <a:r>
                        <a:rPr lang="en-US" sz="1200" dirty="0">
                          <a:latin typeface="Arial" panose="020B0604020202020204" pitchFamily="34" charset="0"/>
                          <a:cs typeface="Arial" panose="020B0604020202020204" pitchFamily="34" charset="0"/>
                        </a:rPr>
                        <a:t>Armor</a:t>
                      </a:r>
                    </a:p>
                  </a:txBody>
                  <a:tcPr anchor="ctr"/>
                </a:tc>
                <a:tc>
                  <a:txBody>
                    <a:bodyPr/>
                    <a:lstStyle/>
                    <a:p>
                      <a:pPr algn="ctr"/>
                      <a:r>
                        <a:rPr lang="en-US" sz="1200" dirty="0">
                          <a:latin typeface="Arial" panose="020B0604020202020204" pitchFamily="34" charset="0"/>
                          <a:cs typeface="Arial" panose="020B0604020202020204" pitchFamily="34" charset="0"/>
                        </a:rPr>
                        <a:t>Sustainment</a:t>
                      </a:r>
                    </a:p>
                  </a:txBody>
                  <a:tcPr anchor="ctr"/>
                </a:tc>
                <a:extLst>
                  <a:ext uri="{0D108BD9-81ED-4DB2-BD59-A6C34878D82A}">
                    <a16:rowId xmlns:a16="http://schemas.microsoft.com/office/drawing/2014/main" val="4270260698"/>
                  </a:ext>
                </a:extLst>
              </a:tr>
              <a:tr h="370840">
                <a:tc>
                  <a:txBody>
                    <a:bodyPr/>
                    <a:lstStyle/>
                    <a:p>
                      <a:pPr algn="ctr"/>
                      <a:r>
                        <a:rPr lang="en-US" sz="1100" b="1" dirty="0">
                          <a:latin typeface="Arial" panose="020B0604020202020204" pitchFamily="34" charset="0"/>
                          <a:cs typeface="Arial" panose="020B0604020202020204" pitchFamily="34" charset="0"/>
                        </a:rPr>
                        <a:t>Machine Guns</a:t>
                      </a:r>
                    </a:p>
                  </a:txBody>
                  <a:tcPr anchor="ctr"/>
                </a:tc>
                <a:tc>
                  <a:txBody>
                    <a:bodyPr/>
                    <a:lstStyle/>
                    <a:p>
                      <a:pPr algn="ctr"/>
                      <a:r>
                        <a:rPr lang="en-US" sz="1100" b="1" dirty="0">
                          <a:latin typeface="Arial" panose="020B0604020202020204" pitchFamily="34" charset="0"/>
                          <a:cs typeface="Arial" panose="020B0604020202020204" pitchFamily="34" charset="0"/>
                        </a:rPr>
                        <a:t>Tanks</a:t>
                      </a:r>
                    </a:p>
                  </a:txBody>
                  <a:tcPr anchor="ctr"/>
                </a:tc>
                <a:tc>
                  <a:txBody>
                    <a:bodyPr/>
                    <a:lstStyle/>
                    <a:p>
                      <a:pPr algn="ctr"/>
                      <a:r>
                        <a:rPr lang="en-US" sz="1100" b="1" dirty="0">
                          <a:latin typeface="Arial" panose="020B0604020202020204" pitchFamily="34" charset="0"/>
                          <a:cs typeface="Arial" panose="020B0604020202020204" pitchFamily="34" charset="0"/>
                        </a:rPr>
                        <a:t>Fuel Vehicles</a:t>
                      </a:r>
                    </a:p>
                  </a:txBody>
                  <a:tcPr anchor="ctr"/>
                </a:tc>
                <a:extLst>
                  <a:ext uri="{0D108BD9-81ED-4DB2-BD59-A6C34878D82A}">
                    <a16:rowId xmlns:a16="http://schemas.microsoft.com/office/drawing/2014/main" val="2615106811"/>
                  </a:ext>
                </a:extLst>
              </a:tr>
              <a:tr h="370840">
                <a:tc>
                  <a:txBody>
                    <a:bodyPr/>
                    <a:lstStyle/>
                    <a:p>
                      <a:pPr algn="ctr"/>
                      <a:r>
                        <a:rPr lang="en-US" sz="1100" b="1" dirty="0">
                          <a:latin typeface="Arial" panose="020B0604020202020204" pitchFamily="34" charset="0"/>
                          <a:cs typeface="Arial" panose="020B0604020202020204" pitchFamily="34" charset="0"/>
                        </a:rPr>
                        <a:t>Anti-Tank Missiles</a:t>
                      </a:r>
                    </a:p>
                  </a:txBody>
                  <a:tcPr anchor="ctr"/>
                </a:tc>
                <a:tc>
                  <a:txBody>
                    <a:bodyPr/>
                    <a:lstStyle/>
                    <a:p>
                      <a:pPr algn="ctr"/>
                      <a:r>
                        <a:rPr lang="en-US" sz="1100" b="1" dirty="0">
                          <a:latin typeface="Arial" panose="020B0604020202020204" pitchFamily="34" charset="0"/>
                          <a:cs typeface="Arial" panose="020B0604020202020204" pitchFamily="34" charset="0"/>
                        </a:rPr>
                        <a:t>Engineer Vehicles</a:t>
                      </a:r>
                    </a:p>
                  </a:txBody>
                  <a:tcPr anchor="ctr"/>
                </a:tc>
                <a:tc>
                  <a:txBody>
                    <a:bodyPr/>
                    <a:lstStyle/>
                    <a:p>
                      <a:pPr algn="ctr"/>
                      <a:r>
                        <a:rPr lang="en-US" sz="1100" b="1" dirty="0">
                          <a:latin typeface="Arial" panose="020B0604020202020204" pitchFamily="34" charset="0"/>
                          <a:cs typeface="Arial" panose="020B0604020202020204" pitchFamily="34" charset="0"/>
                        </a:rPr>
                        <a:t>Spare Parts Vehicles</a:t>
                      </a:r>
                    </a:p>
                  </a:txBody>
                  <a:tcPr anchor="ctr"/>
                </a:tc>
                <a:extLst>
                  <a:ext uri="{0D108BD9-81ED-4DB2-BD59-A6C34878D82A}">
                    <a16:rowId xmlns:a16="http://schemas.microsoft.com/office/drawing/2014/main" val="3672697371"/>
                  </a:ext>
                </a:extLst>
              </a:tr>
              <a:tr h="370840">
                <a:tc>
                  <a:txBody>
                    <a:bodyPr/>
                    <a:lstStyle/>
                    <a:p>
                      <a:pPr algn="ctr"/>
                      <a:r>
                        <a:rPr lang="en-US" sz="1100" b="1" dirty="0">
                          <a:latin typeface="Arial" panose="020B0604020202020204" pitchFamily="34" charset="0"/>
                          <a:cs typeface="Arial" panose="020B0604020202020204" pitchFamily="34" charset="0"/>
                        </a:rPr>
                        <a:t>Mortars</a:t>
                      </a:r>
                    </a:p>
                  </a:txBody>
                  <a:tcPr anchor="ctr"/>
                </a:tc>
                <a:tc>
                  <a:txBody>
                    <a:bodyPr/>
                    <a:lstStyle/>
                    <a:p>
                      <a:pPr algn="ctr"/>
                      <a:r>
                        <a:rPr lang="en-US" sz="1100" b="1" dirty="0">
                          <a:latin typeface="Arial" panose="020B0604020202020204" pitchFamily="34" charset="0"/>
                          <a:cs typeface="Arial" panose="020B0604020202020204" pitchFamily="34" charset="0"/>
                        </a:rPr>
                        <a:t>Recovery Vehicles</a:t>
                      </a:r>
                    </a:p>
                  </a:txBody>
                  <a:tcPr anchor="ctr"/>
                </a:tc>
                <a:tc>
                  <a:txBody>
                    <a:bodyPr/>
                    <a:lstStyle/>
                    <a:p>
                      <a:pPr algn="ctr"/>
                      <a:r>
                        <a:rPr lang="en-US" sz="1100" b="1" dirty="0">
                          <a:latin typeface="Arial" panose="020B0604020202020204" pitchFamily="34" charset="0"/>
                          <a:cs typeface="Arial" panose="020B0604020202020204" pitchFamily="34" charset="0"/>
                        </a:rPr>
                        <a:t>Mobile Kitchens</a:t>
                      </a:r>
                    </a:p>
                  </a:txBody>
                  <a:tcPr anchor="ctr"/>
                </a:tc>
                <a:extLst>
                  <a:ext uri="{0D108BD9-81ED-4DB2-BD59-A6C34878D82A}">
                    <a16:rowId xmlns:a16="http://schemas.microsoft.com/office/drawing/2014/main" val="3085586567"/>
                  </a:ext>
                </a:extLst>
              </a:tr>
            </a:tbl>
          </a:graphicData>
        </a:graphic>
      </p:graphicFrame>
      <p:sp>
        <p:nvSpPr>
          <p:cNvPr id="5" name="Rectangle 4">
            <a:extLst>
              <a:ext uri="{FF2B5EF4-FFF2-40B4-BE49-F238E27FC236}">
                <a16:creationId xmlns:a16="http://schemas.microsoft.com/office/drawing/2014/main" id="{B41BE40C-902F-0560-E5D2-0E3E6846D264}"/>
              </a:ext>
            </a:extLst>
          </p:cNvPr>
          <p:cNvSpPr/>
          <p:nvPr/>
        </p:nvSpPr>
        <p:spPr>
          <a:xfrm>
            <a:off x="4868878" y="1639568"/>
            <a:ext cx="1202780" cy="1595120"/>
          </a:xfrm>
          <a:prstGeom prst="rect">
            <a:avLst/>
          </a:prstGeom>
          <a:solidFill>
            <a:srgbClr val="00B0F0">
              <a:alpha val="20000"/>
            </a:srgbClr>
          </a:solidFill>
          <a:ln>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95CCA695-7240-9328-7F70-346B8BB32729}"/>
              </a:ext>
            </a:extLst>
          </p:cNvPr>
          <p:cNvSpPr/>
          <p:nvPr/>
        </p:nvSpPr>
        <p:spPr>
          <a:xfrm>
            <a:off x="6071658" y="1639568"/>
            <a:ext cx="1206500" cy="1595120"/>
          </a:xfrm>
          <a:prstGeom prst="rect">
            <a:avLst/>
          </a:prstGeom>
          <a:solidFill>
            <a:srgbClr val="92D050">
              <a:alpha val="20000"/>
            </a:srgbClr>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C7956A5-9A6B-DDD9-A621-ED864AB8513C}"/>
              </a:ext>
            </a:extLst>
          </p:cNvPr>
          <p:cNvSpPr/>
          <p:nvPr/>
        </p:nvSpPr>
        <p:spPr>
          <a:xfrm>
            <a:off x="7278157" y="1639568"/>
            <a:ext cx="1195239" cy="1595120"/>
          </a:xfrm>
          <a:prstGeom prst="rect">
            <a:avLst/>
          </a:prstGeom>
          <a:solidFill>
            <a:srgbClr val="7030A0">
              <a:alpha val="20000"/>
            </a:srgbClr>
          </a:solid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48" name="Google Shape;48;p8"/>
          <p:cNvSpPr txBox="1">
            <a:spLocks noGrp="1"/>
          </p:cNvSpPr>
          <p:nvPr>
            <p:ph type="body" idx="1"/>
          </p:nvPr>
        </p:nvSpPr>
        <p:spPr>
          <a:xfrm>
            <a:off x="376518" y="1126357"/>
            <a:ext cx="4290440" cy="3853119"/>
          </a:xfrm>
          <a:prstGeom prst="rect">
            <a:avLst/>
          </a:prstGeom>
        </p:spPr>
        <p:txBody>
          <a:bodyPr spcFirstLastPara="1" vert="horz" wrap="square" lIns="68569" tIns="68569" rIns="68569" bIns="68569" numCol="1" anchor="t" anchorCtr="0" compatLnSpc="1">
            <a:prstTxWarp prst="textNoShape">
              <a:avLst/>
            </a:prstTxWarp>
            <a:noAutofit/>
          </a:bodyPr>
          <a:lstStyle/>
          <a:p>
            <a:pPr marL="85725" indent="0">
              <a:spcBef>
                <a:spcPts val="263"/>
              </a:spcBef>
              <a:spcAft>
                <a:spcPts val="0"/>
              </a:spcAft>
              <a:buSzPts val="1800"/>
              <a:buNone/>
            </a:pPr>
            <a:r>
              <a:rPr lang="en-US" sz="1000" b="1" u="sng" dirty="0"/>
              <a:t>2-D Bin Selection and Packing:</a:t>
            </a:r>
          </a:p>
          <a:p>
            <a:pPr marL="228600" indent="-114300">
              <a:spcBef>
                <a:spcPts val="263"/>
              </a:spcBef>
              <a:spcAft>
                <a:spcPts val="0"/>
              </a:spcAft>
              <a:buSzPct val="100000"/>
            </a:pPr>
            <a:r>
              <a:rPr lang="en-US" sz="1000" b="1" dirty="0"/>
              <a:t>Items</a:t>
            </a:r>
          </a:p>
          <a:p>
            <a:pPr marL="457200" lvl="1" indent="-114300">
              <a:spcBef>
                <a:spcPts val="263"/>
              </a:spcBef>
              <a:spcAft>
                <a:spcPts val="0"/>
              </a:spcAft>
              <a:buSzPct val="100000"/>
            </a:pPr>
            <a:r>
              <a:rPr lang="en-US" sz="1000" dirty="0"/>
              <a:t>A set of </a:t>
            </a:r>
            <a:r>
              <a:rPr lang="en-US" sz="1000" b="1" dirty="0"/>
              <a:t>vehicles/equipment</a:t>
            </a:r>
            <a:r>
              <a:rPr lang="en-US" sz="1000" dirty="0"/>
              <a:t>, assigned to a set of </a:t>
            </a:r>
            <a:r>
              <a:rPr lang="en-US" sz="1000" b="1" dirty="0"/>
              <a:t>groups </a:t>
            </a:r>
            <a:r>
              <a:rPr lang="en-US" sz="1000" dirty="0"/>
              <a:t>(military units).</a:t>
            </a:r>
          </a:p>
          <a:p>
            <a:pPr marL="457200" lvl="1" indent="-114300">
              <a:spcBef>
                <a:spcPts val="263"/>
              </a:spcBef>
              <a:spcAft>
                <a:spcPts val="0"/>
              </a:spcAft>
              <a:buSzPct val="100000"/>
            </a:pPr>
            <a:r>
              <a:rPr lang="en-US" sz="1000" dirty="0"/>
              <a:t>Items must be packed (loaded) based on </a:t>
            </a:r>
            <a:r>
              <a:rPr lang="en-US" sz="1000" b="1" dirty="0"/>
              <a:t>priority</a:t>
            </a:r>
            <a:r>
              <a:rPr lang="en-US" sz="1000" dirty="0"/>
              <a:t>, close to assigned groups, ensuring maximum combat effectiveness of the group upon off-loading.</a:t>
            </a:r>
          </a:p>
          <a:p>
            <a:pPr marL="228600" indent="-114300">
              <a:spcBef>
                <a:spcPts val="263"/>
              </a:spcBef>
              <a:spcAft>
                <a:spcPts val="0"/>
              </a:spcAft>
              <a:buSzPct val="100000"/>
            </a:pPr>
            <a:r>
              <a:rPr lang="en-US" sz="1000" b="1" dirty="0"/>
              <a:t>Bins</a:t>
            </a:r>
          </a:p>
          <a:p>
            <a:pPr marL="457200" lvl="1" indent="-114300">
              <a:spcBef>
                <a:spcPts val="263"/>
              </a:spcBef>
              <a:spcAft>
                <a:spcPts val="0"/>
              </a:spcAft>
              <a:buSzPct val="100000"/>
            </a:pPr>
            <a:r>
              <a:rPr lang="en-US" sz="1000" dirty="0"/>
              <a:t>A set of available </a:t>
            </a:r>
            <a:r>
              <a:rPr lang="en-US" sz="1000" b="1" dirty="0"/>
              <a:t>air/sea</a:t>
            </a:r>
            <a:r>
              <a:rPr lang="en-US" sz="1000" dirty="0"/>
              <a:t> vessels to pack vehicles/equipment into.</a:t>
            </a:r>
          </a:p>
          <a:p>
            <a:pPr marL="228600" indent="-114300">
              <a:spcBef>
                <a:spcPts val="263"/>
              </a:spcBef>
              <a:spcAft>
                <a:spcPts val="0"/>
              </a:spcAft>
              <a:buSzPct val="100000"/>
            </a:pPr>
            <a:r>
              <a:rPr lang="en-US" sz="1000" b="1" dirty="0"/>
              <a:t>Balancing Levels of Priority</a:t>
            </a:r>
          </a:p>
          <a:p>
            <a:pPr marL="457200" lvl="1" indent="-114300">
              <a:spcBef>
                <a:spcPts val="263"/>
              </a:spcBef>
              <a:spcAft>
                <a:spcPts val="0"/>
              </a:spcAft>
              <a:buSzPct val="100000"/>
            </a:pPr>
            <a:r>
              <a:rPr lang="en-US" sz="1000" dirty="0"/>
              <a:t>Item Prioritization </a:t>
            </a:r>
            <a:r>
              <a:rPr lang="en-US" sz="1000" dirty="0">
                <a:sym typeface="Wingdings" panose="05000000000000000000" pitchFamily="2" charset="2"/>
              </a:rPr>
              <a:t></a:t>
            </a:r>
            <a:r>
              <a:rPr lang="en-US" sz="1000" dirty="0"/>
              <a:t> Group Unity </a:t>
            </a:r>
            <a:r>
              <a:rPr lang="en-US" sz="1000" dirty="0">
                <a:sym typeface="Wingdings" panose="05000000000000000000" pitchFamily="2" charset="2"/>
              </a:rPr>
              <a:t></a:t>
            </a:r>
            <a:r>
              <a:rPr lang="en-US" sz="1000" dirty="0"/>
              <a:t> Group Prioritization.</a:t>
            </a:r>
          </a:p>
          <a:p>
            <a:pPr marL="228600" indent="-114300">
              <a:spcBef>
                <a:spcPts val="263"/>
              </a:spcBef>
              <a:spcAft>
                <a:spcPts val="0"/>
              </a:spcAft>
              <a:buSzPct val="100000"/>
            </a:pPr>
            <a:r>
              <a:rPr lang="en-US" sz="1000" b="1" dirty="0"/>
              <a:t>Who Cares and Why?</a:t>
            </a:r>
          </a:p>
          <a:p>
            <a:pPr marL="228600" lvl="1" indent="0">
              <a:spcBef>
                <a:spcPts val="263"/>
              </a:spcBef>
              <a:spcAft>
                <a:spcPts val="0"/>
              </a:spcAft>
              <a:buSzPts val="1800"/>
              <a:buNone/>
            </a:pPr>
            <a:r>
              <a:rPr lang="en-US" sz="1000" dirty="0"/>
              <a:t>Military leaders want to quickly off-load forces into combat formations in a contested environment.</a:t>
            </a:r>
          </a:p>
          <a:p>
            <a:pPr marL="457200" lvl="1" indent="-114300">
              <a:spcBef>
                <a:spcPts val="263"/>
              </a:spcBef>
              <a:spcAft>
                <a:spcPts val="0"/>
              </a:spcAft>
              <a:buSzPct val="100000"/>
            </a:pPr>
            <a:r>
              <a:rPr lang="en-US" sz="1000" dirty="0"/>
              <a:t>Groups of equipment fighting cohesively (</a:t>
            </a:r>
            <a:r>
              <a:rPr lang="en-US" sz="1000" b="1" dirty="0"/>
              <a:t>group unity</a:t>
            </a:r>
            <a:r>
              <a:rPr lang="en-US" sz="1000" dirty="0"/>
              <a:t>), off-loaded or quickly reconfigured into a preferred group order of movement (</a:t>
            </a:r>
            <a:r>
              <a:rPr lang="en-US" sz="1000" b="1" dirty="0"/>
              <a:t>item level prioritization</a:t>
            </a:r>
            <a:r>
              <a:rPr lang="en-US" sz="1000" dirty="0"/>
              <a:t>).</a:t>
            </a:r>
          </a:p>
          <a:p>
            <a:pPr marL="457200" lvl="1" indent="-114300">
              <a:spcBef>
                <a:spcPts val="263"/>
              </a:spcBef>
              <a:spcAft>
                <a:spcPts val="0"/>
              </a:spcAft>
              <a:buSzPct val="100000"/>
            </a:pPr>
            <a:r>
              <a:rPr lang="en-US" sz="1000" dirty="0"/>
              <a:t>Critical groups of equipment are closest to off-loading points on one or multiple vessels (</a:t>
            </a:r>
            <a:r>
              <a:rPr lang="en-US" sz="1000" b="1" dirty="0"/>
              <a:t>group level prioritization</a:t>
            </a:r>
            <a:r>
              <a:rPr lang="en-US" sz="1000" dirty="0"/>
              <a:t> and </a:t>
            </a:r>
            <a:r>
              <a:rPr lang="en-US" sz="1000" b="1" dirty="0"/>
              <a:t>group unity</a:t>
            </a:r>
            <a:r>
              <a:rPr lang="en-US" sz="1000" dirty="0"/>
              <a:t>).</a:t>
            </a:r>
          </a:p>
          <a:p>
            <a:pPr lvl="2" indent="-257175">
              <a:spcBef>
                <a:spcPts val="263"/>
              </a:spcBef>
              <a:spcAft>
                <a:spcPts val="0"/>
              </a:spcAft>
              <a:buSzPts val="1800"/>
            </a:pPr>
            <a:endParaRPr sz="400" dirty="0"/>
          </a:p>
        </p:txBody>
      </p:sp>
      <p:sp>
        <p:nvSpPr>
          <p:cNvPr id="17" name="TextBox 16">
            <a:extLst>
              <a:ext uri="{FF2B5EF4-FFF2-40B4-BE49-F238E27FC236}">
                <a16:creationId xmlns:a16="http://schemas.microsoft.com/office/drawing/2014/main" id="{FE20D17C-FE96-58BA-640C-965A0DFF7D4A}"/>
              </a:ext>
            </a:extLst>
          </p:cNvPr>
          <p:cNvSpPr txBox="1"/>
          <p:nvPr/>
        </p:nvSpPr>
        <p:spPr>
          <a:xfrm>
            <a:off x="5862196" y="1261591"/>
            <a:ext cx="1682236" cy="276999"/>
          </a:xfrm>
          <a:prstGeom prst="rect">
            <a:avLst/>
          </a:prstGeom>
          <a:noFill/>
        </p:spPr>
        <p:txBody>
          <a:bodyPr wrap="square">
            <a:spAutoFit/>
          </a:bodyPr>
          <a:lstStyle/>
          <a:p>
            <a:pPr marL="85725" indent="0" algn="ctr">
              <a:spcBef>
                <a:spcPts val="263"/>
              </a:spcBef>
              <a:spcAft>
                <a:spcPts val="0"/>
              </a:spcAft>
              <a:buSzPts val="1800"/>
              <a:buNone/>
            </a:pPr>
            <a:r>
              <a:rPr lang="en-US" sz="1200" b="1" u="sng" dirty="0">
                <a:latin typeface="Arial" panose="020B0604020202020204" pitchFamily="34" charset="0"/>
                <a:cs typeface="Arial" panose="020B0604020202020204" pitchFamily="34" charset="0"/>
              </a:rPr>
              <a:t>Minimal Example</a:t>
            </a:r>
          </a:p>
        </p:txBody>
      </p:sp>
      <p:sp>
        <p:nvSpPr>
          <p:cNvPr id="7" name="Google Shape;47;p8">
            <a:extLst>
              <a:ext uri="{FF2B5EF4-FFF2-40B4-BE49-F238E27FC236}">
                <a16:creationId xmlns:a16="http://schemas.microsoft.com/office/drawing/2014/main" id="{8BB94673-9426-1DF2-593F-5899B3243613}"/>
              </a:ext>
            </a:extLst>
          </p:cNvPr>
          <p:cNvSpPr txBox="1">
            <a:spLocks/>
          </p:cNvSpPr>
          <p:nvPr/>
        </p:nvSpPr>
        <p:spPr bwMode="auto">
          <a:xfrm>
            <a:off x="1485900" y="594461"/>
            <a:ext cx="6172200" cy="50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Proposed Problem Framework</a:t>
            </a:r>
            <a:endParaRPr lang="en-US" sz="1500" dirty="0"/>
          </a:p>
        </p:txBody>
      </p:sp>
      <p:sp>
        <p:nvSpPr>
          <p:cNvPr id="3" name="Arrow: Down 2">
            <a:extLst>
              <a:ext uri="{FF2B5EF4-FFF2-40B4-BE49-F238E27FC236}">
                <a16:creationId xmlns:a16="http://schemas.microsoft.com/office/drawing/2014/main" id="{FB71C611-9485-D7A5-4314-64D5CA5FFC05}"/>
              </a:ext>
            </a:extLst>
          </p:cNvPr>
          <p:cNvSpPr/>
          <p:nvPr/>
        </p:nvSpPr>
        <p:spPr>
          <a:xfrm rot="10800000">
            <a:off x="8517942" y="1650298"/>
            <a:ext cx="475488" cy="1645350"/>
          </a:xfrm>
          <a:prstGeom prst="downArrow">
            <a:avLst/>
          </a:prstGeom>
          <a:gradFill flip="none" rotWithShape="1">
            <a:gsLst>
              <a:gs pos="0">
                <a:schemeClr val="accent2">
                  <a:lumMod val="0"/>
                  <a:lumOff val="100000"/>
                </a:schemeClr>
              </a:gs>
              <a:gs pos="50000">
                <a:schemeClr val="accent2">
                  <a:lumMod val="0"/>
                  <a:lumOff val="100000"/>
                </a:schemeClr>
              </a:gs>
              <a:gs pos="100000">
                <a:srgbClr val="FFC000"/>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000" b="1" dirty="0">
                <a:solidFill>
                  <a:schemeClr val="tx1"/>
                </a:solidFill>
                <a:latin typeface="Arial" panose="020B0604020202020204" pitchFamily="34" charset="0"/>
                <a:cs typeface="Arial" panose="020B0604020202020204" pitchFamily="34" charset="0"/>
              </a:rPr>
              <a:t>Item Level Priority</a:t>
            </a:r>
          </a:p>
        </p:txBody>
      </p:sp>
      <p:sp>
        <p:nvSpPr>
          <p:cNvPr id="4" name="Arrow: Down 3">
            <a:extLst>
              <a:ext uri="{FF2B5EF4-FFF2-40B4-BE49-F238E27FC236}">
                <a16:creationId xmlns:a16="http://schemas.microsoft.com/office/drawing/2014/main" id="{A4C1286D-F403-125C-6AF1-00D6C0AF7479}"/>
              </a:ext>
            </a:extLst>
          </p:cNvPr>
          <p:cNvSpPr/>
          <p:nvPr/>
        </p:nvSpPr>
        <p:spPr>
          <a:xfrm rot="5400000">
            <a:off x="6475731" y="-374565"/>
            <a:ext cx="455166" cy="3549312"/>
          </a:xfrm>
          <a:prstGeom prst="downArrow">
            <a:avLst/>
          </a:prstGeom>
          <a:gradFill flip="none" rotWithShape="1">
            <a:gsLst>
              <a:gs pos="0">
                <a:schemeClr val="accent2">
                  <a:lumMod val="0"/>
                  <a:lumOff val="100000"/>
                </a:schemeClr>
              </a:gs>
              <a:gs pos="50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00" b="1" dirty="0">
                <a:solidFill>
                  <a:schemeClr val="tx1"/>
                </a:solidFill>
                <a:latin typeface="Arial" panose="020B0604020202020204" pitchFamily="34" charset="0"/>
                <a:cs typeface="Arial" panose="020B0604020202020204" pitchFamily="34" charset="0"/>
              </a:rPr>
              <a:t>Group Level Priority</a:t>
            </a:r>
          </a:p>
        </p:txBody>
      </p:sp>
      <p:sp>
        <p:nvSpPr>
          <p:cNvPr id="6" name="Arrow: Down 5">
            <a:extLst>
              <a:ext uri="{FF2B5EF4-FFF2-40B4-BE49-F238E27FC236}">
                <a16:creationId xmlns:a16="http://schemas.microsoft.com/office/drawing/2014/main" id="{CADB7290-7C97-233A-4F7E-E6269AAF6637}"/>
              </a:ext>
            </a:extLst>
          </p:cNvPr>
          <p:cNvSpPr/>
          <p:nvPr/>
        </p:nvSpPr>
        <p:spPr>
          <a:xfrm rot="10800000">
            <a:off x="5232524" y="3267198"/>
            <a:ext cx="475488" cy="978408"/>
          </a:xfrm>
          <a:prstGeom prst="downArrow">
            <a:avLst/>
          </a:prstGeom>
          <a:gradFill flip="none" rotWithShape="1">
            <a:gsLst>
              <a:gs pos="0">
                <a:schemeClr val="accent5">
                  <a:lumMod val="0"/>
                  <a:lumOff val="100000"/>
                </a:schemeClr>
              </a:gs>
              <a:gs pos="50000">
                <a:schemeClr val="accent5">
                  <a:lumMod val="0"/>
                  <a:lumOff val="100000"/>
                </a:schemeClr>
              </a:gs>
              <a:gs pos="100000">
                <a:schemeClr val="accent5">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000" b="1" dirty="0">
                <a:solidFill>
                  <a:schemeClr val="tx1"/>
                </a:solidFill>
                <a:latin typeface="Arial" panose="020B0604020202020204" pitchFamily="34" charset="0"/>
                <a:cs typeface="Arial" panose="020B0604020202020204" pitchFamily="34" charset="0"/>
              </a:rPr>
              <a:t>Group Unity</a:t>
            </a:r>
          </a:p>
        </p:txBody>
      </p:sp>
      <p:sp>
        <p:nvSpPr>
          <p:cNvPr id="9" name="Arrow: Down 8">
            <a:extLst>
              <a:ext uri="{FF2B5EF4-FFF2-40B4-BE49-F238E27FC236}">
                <a16:creationId xmlns:a16="http://schemas.microsoft.com/office/drawing/2014/main" id="{3A480214-0E82-E0D0-48C0-342267CAFF7D}"/>
              </a:ext>
            </a:extLst>
          </p:cNvPr>
          <p:cNvSpPr/>
          <p:nvPr/>
        </p:nvSpPr>
        <p:spPr>
          <a:xfrm rot="10800000">
            <a:off x="6389351" y="3265668"/>
            <a:ext cx="475488" cy="978408"/>
          </a:xfrm>
          <a:prstGeom prst="downArrow">
            <a:avLst/>
          </a:prstGeom>
          <a:gradFill flip="none" rotWithShape="1">
            <a:gsLst>
              <a:gs pos="0">
                <a:schemeClr val="accent3">
                  <a:lumMod val="0"/>
                  <a:lumOff val="100000"/>
                </a:schemeClr>
              </a:gs>
              <a:gs pos="50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000" b="1" dirty="0">
                <a:solidFill>
                  <a:schemeClr val="tx1"/>
                </a:solidFill>
                <a:latin typeface="Arial" panose="020B0604020202020204" pitchFamily="34" charset="0"/>
                <a:cs typeface="Arial" panose="020B0604020202020204" pitchFamily="34" charset="0"/>
              </a:rPr>
              <a:t>Group Unity</a:t>
            </a:r>
          </a:p>
        </p:txBody>
      </p:sp>
      <p:sp>
        <p:nvSpPr>
          <p:cNvPr id="11" name="Arrow: Down 10">
            <a:extLst>
              <a:ext uri="{FF2B5EF4-FFF2-40B4-BE49-F238E27FC236}">
                <a16:creationId xmlns:a16="http://schemas.microsoft.com/office/drawing/2014/main" id="{0772D37B-666A-DA2A-89B3-F0E94737D706}"/>
              </a:ext>
            </a:extLst>
          </p:cNvPr>
          <p:cNvSpPr/>
          <p:nvPr/>
        </p:nvSpPr>
        <p:spPr>
          <a:xfrm rot="10800000">
            <a:off x="7640286" y="3267198"/>
            <a:ext cx="470979" cy="976877"/>
          </a:xfrm>
          <a:prstGeom prst="downArrow">
            <a:avLst/>
          </a:prstGeom>
          <a:gradFill flip="none" rotWithShape="1">
            <a:gsLst>
              <a:gs pos="0">
                <a:schemeClr val="accent4">
                  <a:lumMod val="0"/>
                  <a:lumOff val="100000"/>
                </a:schemeClr>
              </a:gs>
              <a:gs pos="50000">
                <a:schemeClr val="accent4">
                  <a:lumMod val="0"/>
                  <a:lumOff val="100000"/>
                </a:schemeClr>
              </a:gs>
              <a:gs pos="100000">
                <a:schemeClr val="accent4">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000" b="1" dirty="0">
                <a:solidFill>
                  <a:schemeClr val="tx1"/>
                </a:solidFill>
                <a:latin typeface="Arial" panose="020B0604020202020204" pitchFamily="34" charset="0"/>
                <a:cs typeface="Arial" panose="020B0604020202020204" pitchFamily="34" charset="0"/>
              </a:rPr>
              <a:t>Group Unity</a:t>
            </a:r>
          </a:p>
        </p:txBody>
      </p:sp>
      <p:sp>
        <p:nvSpPr>
          <p:cNvPr id="12" name="Right Brace 11">
            <a:extLst>
              <a:ext uri="{FF2B5EF4-FFF2-40B4-BE49-F238E27FC236}">
                <a16:creationId xmlns:a16="http://schemas.microsoft.com/office/drawing/2014/main" id="{B324E826-0355-442A-7B12-481038503139}"/>
              </a:ext>
            </a:extLst>
          </p:cNvPr>
          <p:cNvSpPr/>
          <p:nvPr/>
        </p:nvSpPr>
        <p:spPr>
          <a:xfrm flipH="1">
            <a:off x="4513800" y="2017266"/>
            <a:ext cx="340600" cy="1252654"/>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4B4E475F-3DC2-D633-EE81-8F696ECD0086}"/>
              </a:ext>
            </a:extLst>
          </p:cNvPr>
          <p:cNvSpPr/>
          <p:nvPr/>
        </p:nvSpPr>
        <p:spPr>
          <a:xfrm>
            <a:off x="3038568" y="2331997"/>
            <a:ext cx="1475232" cy="623191"/>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b="1" dirty="0">
                <a:solidFill>
                  <a:schemeClr val="bg1"/>
                </a:solidFill>
                <a:latin typeface="Arial" panose="020B0604020202020204" pitchFamily="34" charset="0"/>
                <a:cs typeface="Arial" panose="020B0604020202020204" pitchFamily="34" charset="0"/>
              </a:rPr>
              <a:t>Items to be Loaded</a:t>
            </a:r>
          </a:p>
        </p:txBody>
      </p:sp>
      <p:sp>
        <p:nvSpPr>
          <p:cNvPr id="14" name="Right Brace 13">
            <a:extLst>
              <a:ext uri="{FF2B5EF4-FFF2-40B4-BE49-F238E27FC236}">
                <a16:creationId xmlns:a16="http://schemas.microsoft.com/office/drawing/2014/main" id="{05D3F18C-DA47-0451-08D5-79453EDBC517}"/>
              </a:ext>
            </a:extLst>
          </p:cNvPr>
          <p:cNvSpPr/>
          <p:nvPr/>
        </p:nvSpPr>
        <p:spPr>
          <a:xfrm flipH="1">
            <a:off x="4513800" y="1650298"/>
            <a:ext cx="340600" cy="32131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5" name="Rectangle: Rounded Corners 14">
            <a:extLst>
              <a:ext uri="{FF2B5EF4-FFF2-40B4-BE49-F238E27FC236}">
                <a16:creationId xmlns:a16="http://schemas.microsoft.com/office/drawing/2014/main" id="{9868DC64-34B6-9AA3-EBCB-AB364F94AC79}"/>
              </a:ext>
            </a:extLst>
          </p:cNvPr>
          <p:cNvSpPr/>
          <p:nvPr/>
        </p:nvSpPr>
        <p:spPr>
          <a:xfrm>
            <a:off x="3015665" y="1575939"/>
            <a:ext cx="1475232" cy="470027"/>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b="1" dirty="0">
                <a:solidFill>
                  <a:schemeClr val="bg1"/>
                </a:solidFill>
                <a:latin typeface="Arial" panose="020B0604020202020204" pitchFamily="34" charset="0"/>
                <a:cs typeface="Arial" panose="020B0604020202020204" pitchFamily="34" charset="0"/>
              </a:rPr>
              <a:t>Groups</a:t>
            </a:r>
          </a:p>
        </p:txBody>
      </p:sp>
      <p:grpSp>
        <p:nvGrpSpPr>
          <p:cNvPr id="19" name="Group 18">
            <a:extLst>
              <a:ext uri="{FF2B5EF4-FFF2-40B4-BE49-F238E27FC236}">
                <a16:creationId xmlns:a16="http://schemas.microsoft.com/office/drawing/2014/main" id="{CFFB37F5-7498-D295-B20C-435F0600DA06}"/>
              </a:ext>
            </a:extLst>
          </p:cNvPr>
          <p:cNvGrpSpPr/>
          <p:nvPr/>
        </p:nvGrpSpPr>
        <p:grpSpPr>
          <a:xfrm>
            <a:off x="2111439" y="112776"/>
            <a:ext cx="6944559" cy="225552"/>
            <a:chOff x="2111439" y="112776"/>
            <a:chExt cx="6944559" cy="225552"/>
          </a:xfrm>
        </p:grpSpPr>
        <p:sp>
          <p:nvSpPr>
            <p:cNvPr id="20" name="Arrow: Pentagon 19">
              <a:extLst>
                <a:ext uri="{FF2B5EF4-FFF2-40B4-BE49-F238E27FC236}">
                  <a16:creationId xmlns:a16="http://schemas.microsoft.com/office/drawing/2014/main" id="{0DD1354E-AB79-5DE3-F909-4C684084C3C3}"/>
                </a:ext>
              </a:extLst>
            </p:cNvPr>
            <p:cNvSpPr/>
            <p:nvPr/>
          </p:nvSpPr>
          <p:spPr>
            <a:xfrm>
              <a:off x="2111439" y="112776"/>
              <a:ext cx="1223487" cy="22555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21" name="Arrow: Chevron 20">
              <a:extLst>
                <a:ext uri="{FF2B5EF4-FFF2-40B4-BE49-F238E27FC236}">
                  <a16:creationId xmlns:a16="http://schemas.microsoft.com/office/drawing/2014/main" id="{F81D2A5D-9FDD-022A-D56A-0499A95CF4E1}"/>
                </a:ext>
              </a:extLst>
            </p:cNvPr>
            <p:cNvSpPr/>
            <p:nvPr/>
          </p:nvSpPr>
          <p:spPr>
            <a:xfrm>
              <a:off x="3255653"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22" name="Arrow: Chevron 21">
              <a:extLst>
                <a:ext uri="{FF2B5EF4-FFF2-40B4-BE49-F238E27FC236}">
                  <a16:creationId xmlns:a16="http://schemas.microsoft.com/office/drawing/2014/main" id="{7F4043BD-55F5-3949-CFAA-9F5A0C869052}"/>
                </a:ext>
              </a:extLst>
            </p:cNvPr>
            <p:cNvSpPr/>
            <p:nvPr/>
          </p:nvSpPr>
          <p:spPr>
            <a:xfrm>
              <a:off x="4399868"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23" name="Arrow: Chevron 22">
              <a:extLst>
                <a:ext uri="{FF2B5EF4-FFF2-40B4-BE49-F238E27FC236}">
                  <a16:creationId xmlns:a16="http://schemas.microsoft.com/office/drawing/2014/main" id="{EA6C40C6-D2DA-4F14-C51F-C4349317AC7C}"/>
                </a:ext>
              </a:extLst>
            </p:cNvPr>
            <p:cNvSpPr/>
            <p:nvPr/>
          </p:nvSpPr>
          <p:spPr>
            <a:xfrm>
              <a:off x="5544082" y="112776"/>
              <a:ext cx="1223487" cy="225552"/>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24" name="Arrow: Chevron 23">
              <a:extLst>
                <a:ext uri="{FF2B5EF4-FFF2-40B4-BE49-F238E27FC236}">
                  <a16:creationId xmlns:a16="http://schemas.microsoft.com/office/drawing/2014/main" id="{6B6767C3-9525-9B7F-8E77-42AF4A490F62}"/>
                </a:ext>
              </a:extLst>
            </p:cNvPr>
            <p:cNvSpPr/>
            <p:nvPr/>
          </p:nvSpPr>
          <p:spPr>
            <a:xfrm>
              <a:off x="6688297"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25" name="Arrow: Chevron 24">
              <a:extLst>
                <a:ext uri="{FF2B5EF4-FFF2-40B4-BE49-F238E27FC236}">
                  <a16:creationId xmlns:a16="http://schemas.microsoft.com/office/drawing/2014/main" id="{05DCE570-D3A9-CCAC-4EBA-5BE01D321719}"/>
                </a:ext>
              </a:extLst>
            </p:cNvPr>
            <p:cNvSpPr/>
            <p:nvPr/>
          </p:nvSpPr>
          <p:spPr>
            <a:xfrm>
              <a:off x="7832511"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sp>
        <p:nvSpPr>
          <p:cNvPr id="16" name="Slide Number Placeholder 15">
            <a:extLst>
              <a:ext uri="{FF2B5EF4-FFF2-40B4-BE49-F238E27FC236}">
                <a16:creationId xmlns:a16="http://schemas.microsoft.com/office/drawing/2014/main" id="{761A8D58-73B5-200C-6B32-2C4D09DB303B}"/>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Tree>
    <p:extLst>
      <p:ext uri="{BB962C8B-B14F-4D97-AF65-F5344CB8AC3E}">
        <p14:creationId xmlns:p14="http://schemas.microsoft.com/office/powerpoint/2010/main" val="201950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15"/>
                                        </p:tgtEl>
                                      </p:cBhvr>
                                    </p:animEffect>
                                    <p:set>
                                      <p:cBhvr>
                                        <p:cTn id="23" dur="1" fill="hold">
                                          <p:stCondLst>
                                            <p:cond delay="499"/>
                                          </p:stCondLst>
                                        </p:cTn>
                                        <p:tgtEl>
                                          <p:spTgt spid="15"/>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4"/>
                                        </p:tgtEl>
                                      </p:cBhvr>
                                    </p:animEffect>
                                    <p:set>
                                      <p:cBhvr>
                                        <p:cTn id="26" dur="1" fill="hold">
                                          <p:stCondLst>
                                            <p:cond delay="499"/>
                                          </p:stCondLst>
                                        </p:cTn>
                                        <p:tgtEl>
                                          <p:spTgt spid="14"/>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0-#ppt_w/2"/>
                                          </p:val>
                                        </p:tav>
                                        <p:tav tm="100000">
                                          <p:val>
                                            <p:strVal val="#ppt_x"/>
                                          </p:val>
                                        </p:tav>
                                      </p:tavLst>
                                    </p:anim>
                                    <p:anim calcmode="lin" valueType="num">
                                      <p:cBhvr additive="base">
                                        <p:cTn id="38" dur="500" fill="hold"/>
                                        <p:tgtEl>
                                          <p:spTgt spid="6"/>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0-#ppt_w/2"/>
                                          </p:val>
                                        </p:tav>
                                        <p:tav tm="100000">
                                          <p:val>
                                            <p:strVal val="#ppt_x"/>
                                          </p:val>
                                        </p:tav>
                                      </p:tavLst>
                                    </p:anim>
                                    <p:anim calcmode="lin" valueType="num">
                                      <p:cBhvr additive="base">
                                        <p:cTn id="4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1000"/>
                                        <p:tgtEl>
                                          <p:spTgt spid="9"/>
                                        </p:tgtEl>
                                      </p:cBhvr>
                                    </p:animEffect>
                                    <p:anim calcmode="lin" valueType="num">
                                      <p:cBhvr>
                                        <p:cTn id="48" dur="1000" fill="hold"/>
                                        <p:tgtEl>
                                          <p:spTgt spid="9"/>
                                        </p:tgtEl>
                                        <p:attrNameLst>
                                          <p:attrName>ppt_x</p:attrName>
                                        </p:attrNameLst>
                                      </p:cBhvr>
                                      <p:tavLst>
                                        <p:tav tm="0">
                                          <p:val>
                                            <p:strVal val="#ppt_x"/>
                                          </p:val>
                                        </p:tav>
                                        <p:tav tm="100000">
                                          <p:val>
                                            <p:strVal val="#ppt_x"/>
                                          </p:val>
                                        </p:tav>
                                      </p:tavLst>
                                    </p:anim>
                                    <p:anim calcmode="lin" valueType="num">
                                      <p:cBhvr>
                                        <p:cTn id="49" dur="1000" fill="hold"/>
                                        <p:tgtEl>
                                          <p:spTgt spid="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1000"/>
                                        <p:tgtEl>
                                          <p:spTgt spid="8"/>
                                        </p:tgtEl>
                                      </p:cBhvr>
                                    </p:animEffect>
                                    <p:anim calcmode="lin" valueType="num">
                                      <p:cBhvr>
                                        <p:cTn id="53" dur="1000" fill="hold"/>
                                        <p:tgtEl>
                                          <p:spTgt spid="8"/>
                                        </p:tgtEl>
                                        <p:attrNameLst>
                                          <p:attrName>ppt_x</p:attrName>
                                        </p:attrNameLst>
                                      </p:cBhvr>
                                      <p:tavLst>
                                        <p:tav tm="0">
                                          <p:val>
                                            <p:strVal val="#ppt_x"/>
                                          </p:val>
                                        </p:tav>
                                        <p:tav tm="100000">
                                          <p:val>
                                            <p:strVal val="#ppt_x"/>
                                          </p:val>
                                        </p:tav>
                                      </p:tavLst>
                                    </p:anim>
                                    <p:anim calcmode="lin" valueType="num">
                                      <p:cBhvr>
                                        <p:cTn id="5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500" fill="hold"/>
                                        <p:tgtEl>
                                          <p:spTgt spid="10"/>
                                        </p:tgtEl>
                                        <p:attrNameLst>
                                          <p:attrName>ppt_x</p:attrName>
                                        </p:attrNameLst>
                                      </p:cBhvr>
                                      <p:tavLst>
                                        <p:tav tm="0">
                                          <p:val>
                                            <p:strVal val="1+#ppt_w/2"/>
                                          </p:val>
                                        </p:tav>
                                        <p:tav tm="100000">
                                          <p:val>
                                            <p:strVal val="#ppt_x"/>
                                          </p:val>
                                        </p:tav>
                                      </p:tavLst>
                                    </p:anim>
                                    <p:anim calcmode="lin" valueType="num">
                                      <p:cBhvr additive="base">
                                        <p:cTn id="60" dur="500" fill="hold"/>
                                        <p:tgtEl>
                                          <p:spTgt spid="10"/>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500" fill="hold"/>
                                        <p:tgtEl>
                                          <p:spTgt spid="11"/>
                                        </p:tgtEl>
                                        <p:attrNameLst>
                                          <p:attrName>ppt_x</p:attrName>
                                        </p:attrNameLst>
                                      </p:cBhvr>
                                      <p:tavLst>
                                        <p:tav tm="0">
                                          <p:val>
                                            <p:strVal val="1+#ppt_w/2"/>
                                          </p:val>
                                        </p:tav>
                                        <p:tav tm="100000">
                                          <p:val>
                                            <p:strVal val="#ppt_x"/>
                                          </p:val>
                                        </p:tav>
                                      </p:tavLst>
                                    </p:anim>
                                    <p:anim calcmode="lin" valueType="num">
                                      <p:cBhvr additive="base">
                                        <p:cTn id="6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 calcmode="lin" valueType="num">
                                      <p:cBhvr additive="base">
                                        <p:cTn id="69" dur="500" fill="hold"/>
                                        <p:tgtEl>
                                          <p:spTgt spid="3"/>
                                        </p:tgtEl>
                                        <p:attrNameLst>
                                          <p:attrName>ppt_x</p:attrName>
                                        </p:attrNameLst>
                                      </p:cBhvr>
                                      <p:tavLst>
                                        <p:tav tm="0">
                                          <p:val>
                                            <p:strVal val="#ppt_x"/>
                                          </p:val>
                                        </p:tav>
                                        <p:tav tm="100000">
                                          <p:val>
                                            <p:strVal val="#ppt_x"/>
                                          </p:val>
                                        </p:tav>
                                      </p:tavLst>
                                    </p:anim>
                                    <p:anim calcmode="lin" valueType="num">
                                      <p:cBhvr additive="base">
                                        <p:cTn id="70" dur="500" fill="hold"/>
                                        <p:tgtEl>
                                          <p:spTgt spid="3"/>
                                        </p:tgtEl>
                                        <p:attrNameLst>
                                          <p:attrName>ppt_y</p:attrName>
                                        </p:attrNameLst>
                                      </p:cBhvr>
                                      <p:tavLst>
                                        <p:tav tm="0">
                                          <p:val>
                                            <p:strVal val="1+#ppt_h/2"/>
                                          </p:val>
                                        </p:tav>
                                        <p:tav tm="100000">
                                          <p:val>
                                            <p:strVal val="#ppt_y"/>
                                          </p:val>
                                        </p:tav>
                                      </p:tavLst>
                                    </p:anim>
                                  </p:childTnLst>
                                </p:cTn>
                              </p:par>
                              <p:par>
                                <p:cTn id="71" presetID="32" presetClass="emph" presetSubtype="0" fill="hold" grpId="1" nodeType="withEffect">
                                  <p:stCondLst>
                                    <p:cond delay="0"/>
                                  </p:stCondLst>
                                  <p:childTnLst>
                                    <p:animRot by="120000">
                                      <p:cBhvr>
                                        <p:cTn id="72" dur="100" fill="hold">
                                          <p:stCondLst>
                                            <p:cond delay="0"/>
                                          </p:stCondLst>
                                        </p:cTn>
                                        <p:tgtEl>
                                          <p:spTgt spid="3"/>
                                        </p:tgtEl>
                                        <p:attrNameLst>
                                          <p:attrName>r</p:attrName>
                                        </p:attrNameLst>
                                      </p:cBhvr>
                                    </p:animRot>
                                    <p:animRot by="-240000">
                                      <p:cBhvr>
                                        <p:cTn id="73" dur="200" fill="hold">
                                          <p:stCondLst>
                                            <p:cond delay="200"/>
                                          </p:stCondLst>
                                        </p:cTn>
                                        <p:tgtEl>
                                          <p:spTgt spid="3"/>
                                        </p:tgtEl>
                                        <p:attrNameLst>
                                          <p:attrName>r</p:attrName>
                                        </p:attrNameLst>
                                      </p:cBhvr>
                                    </p:animRot>
                                    <p:animRot by="240000">
                                      <p:cBhvr>
                                        <p:cTn id="74" dur="200" fill="hold">
                                          <p:stCondLst>
                                            <p:cond delay="400"/>
                                          </p:stCondLst>
                                        </p:cTn>
                                        <p:tgtEl>
                                          <p:spTgt spid="3"/>
                                        </p:tgtEl>
                                        <p:attrNameLst>
                                          <p:attrName>r</p:attrName>
                                        </p:attrNameLst>
                                      </p:cBhvr>
                                    </p:animRot>
                                    <p:animRot by="-240000">
                                      <p:cBhvr>
                                        <p:cTn id="75" dur="200" fill="hold">
                                          <p:stCondLst>
                                            <p:cond delay="600"/>
                                          </p:stCondLst>
                                        </p:cTn>
                                        <p:tgtEl>
                                          <p:spTgt spid="3"/>
                                        </p:tgtEl>
                                        <p:attrNameLst>
                                          <p:attrName>r</p:attrName>
                                        </p:attrNameLst>
                                      </p:cBhvr>
                                    </p:animRot>
                                    <p:animRot by="120000">
                                      <p:cBhvr>
                                        <p:cTn id="76" dur="200" fill="hold">
                                          <p:stCondLst>
                                            <p:cond delay="800"/>
                                          </p:stCondLst>
                                        </p:cTn>
                                        <p:tgtEl>
                                          <p:spTgt spid="3"/>
                                        </p:tgtEl>
                                        <p:attrNameLst>
                                          <p:attrName>r</p:attrName>
                                        </p:attrNameLst>
                                      </p:cBhvr>
                                    </p:animRot>
                                  </p:childTnLst>
                                </p:cTn>
                              </p:par>
                            </p:childTnLst>
                          </p:cTn>
                        </p:par>
                      </p:childTnLst>
                    </p:cTn>
                  </p:par>
                  <p:par>
                    <p:cTn id="77" fill="hold">
                      <p:stCondLst>
                        <p:cond delay="indefinite"/>
                      </p:stCondLst>
                      <p:childTnLst>
                        <p:par>
                          <p:cTn id="78" fill="hold">
                            <p:stCondLst>
                              <p:cond delay="0"/>
                            </p:stCondLst>
                            <p:childTnLst>
                              <p:par>
                                <p:cTn id="79" presetID="2" presetClass="entr" presetSubtype="2" fill="hold" grpId="0" nodeType="clickEffect">
                                  <p:stCondLst>
                                    <p:cond delay="0"/>
                                  </p:stCondLst>
                                  <p:childTnLst>
                                    <p:set>
                                      <p:cBhvr>
                                        <p:cTn id="80" dur="1" fill="hold">
                                          <p:stCondLst>
                                            <p:cond delay="0"/>
                                          </p:stCondLst>
                                        </p:cTn>
                                        <p:tgtEl>
                                          <p:spTgt spid="4"/>
                                        </p:tgtEl>
                                        <p:attrNameLst>
                                          <p:attrName>style.visibility</p:attrName>
                                        </p:attrNameLst>
                                      </p:cBhvr>
                                      <p:to>
                                        <p:strVal val="visible"/>
                                      </p:to>
                                    </p:set>
                                    <p:anim calcmode="lin" valueType="num">
                                      <p:cBhvr additive="base">
                                        <p:cTn id="81" dur="500" fill="hold"/>
                                        <p:tgtEl>
                                          <p:spTgt spid="4"/>
                                        </p:tgtEl>
                                        <p:attrNameLst>
                                          <p:attrName>ppt_x</p:attrName>
                                        </p:attrNameLst>
                                      </p:cBhvr>
                                      <p:tavLst>
                                        <p:tav tm="0">
                                          <p:val>
                                            <p:strVal val="1+#ppt_w/2"/>
                                          </p:val>
                                        </p:tav>
                                        <p:tav tm="100000">
                                          <p:val>
                                            <p:strVal val="#ppt_x"/>
                                          </p:val>
                                        </p:tav>
                                      </p:tavLst>
                                    </p:anim>
                                    <p:anim calcmode="lin" valueType="num">
                                      <p:cBhvr additive="base">
                                        <p:cTn id="82" dur="500" fill="hold"/>
                                        <p:tgtEl>
                                          <p:spTgt spid="4"/>
                                        </p:tgtEl>
                                        <p:attrNameLst>
                                          <p:attrName>ppt_y</p:attrName>
                                        </p:attrNameLst>
                                      </p:cBhvr>
                                      <p:tavLst>
                                        <p:tav tm="0">
                                          <p:val>
                                            <p:strVal val="#ppt_y"/>
                                          </p:val>
                                        </p:tav>
                                        <p:tav tm="100000">
                                          <p:val>
                                            <p:strVal val="#ppt_y"/>
                                          </p:val>
                                        </p:tav>
                                      </p:tavLst>
                                    </p:anim>
                                  </p:childTnLst>
                                </p:cTn>
                              </p:par>
                              <p:par>
                                <p:cTn id="83" presetID="32" presetClass="emph" presetSubtype="0" fill="hold" grpId="1" nodeType="withEffect">
                                  <p:stCondLst>
                                    <p:cond delay="0"/>
                                  </p:stCondLst>
                                  <p:childTnLst>
                                    <p:animRot by="120000">
                                      <p:cBhvr>
                                        <p:cTn id="84" dur="100" fill="hold">
                                          <p:stCondLst>
                                            <p:cond delay="0"/>
                                          </p:stCondLst>
                                        </p:cTn>
                                        <p:tgtEl>
                                          <p:spTgt spid="4"/>
                                        </p:tgtEl>
                                        <p:attrNameLst>
                                          <p:attrName>r</p:attrName>
                                        </p:attrNameLst>
                                      </p:cBhvr>
                                    </p:animRot>
                                    <p:animRot by="-240000">
                                      <p:cBhvr>
                                        <p:cTn id="85" dur="200" fill="hold">
                                          <p:stCondLst>
                                            <p:cond delay="200"/>
                                          </p:stCondLst>
                                        </p:cTn>
                                        <p:tgtEl>
                                          <p:spTgt spid="4"/>
                                        </p:tgtEl>
                                        <p:attrNameLst>
                                          <p:attrName>r</p:attrName>
                                        </p:attrNameLst>
                                      </p:cBhvr>
                                    </p:animRot>
                                    <p:animRot by="240000">
                                      <p:cBhvr>
                                        <p:cTn id="86" dur="200" fill="hold">
                                          <p:stCondLst>
                                            <p:cond delay="400"/>
                                          </p:stCondLst>
                                        </p:cTn>
                                        <p:tgtEl>
                                          <p:spTgt spid="4"/>
                                        </p:tgtEl>
                                        <p:attrNameLst>
                                          <p:attrName>r</p:attrName>
                                        </p:attrNameLst>
                                      </p:cBhvr>
                                    </p:animRot>
                                    <p:animRot by="-240000">
                                      <p:cBhvr>
                                        <p:cTn id="87" dur="200" fill="hold">
                                          <p:stCondLst>
                                            <p:cond delay="600"/>
                                          </p:stCondLst>
                                        </p:cTn>
                                        <p:tgtEl>
                                          <p:spTgt spid="4"/>
                                        </p:tgtEl>
                                        <p:attrNameLst>
                                          <p:attrName>r</p:attrName>
                                        </p:attrNameLst>
                                      </p:cBhvr>
                                    </p:animRot>
                                    <p:animRot by="120000">
                                      <p:cBhvr>
                                        <p:cTn id="88"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3" grpId="0" animBg="1"/>
      <p:bldP spid="3" grpId="1" animBg="1"/>
      <p:bldP spid="4" grpId="0" animBg="1"/>
      <p:bldP spid="4" grpId="1" animBg="1"/>
      <p:bldP spid="6" grpId="0" animBg="1"/>
      <p:bldP spid="9" grpId="0" animBg="1"/>
      <p:bldP spid="11" grpId="0"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8" name="Google Shape;48;p8"/>
          <p:cNvSpPr txBox="1">
            <a:spLocks noGrp="1"/>
          </p:cNvSpPr>
          <p:nvPr>
            <p:ph type="body" idx="1"/>
          </p:nvPr>
        </p:nvSpPr>
        <p:spPr>
          <a:xfrm>
            <a:off x="376517" y="1033305"/>
            <a:ext cx="8390965" cy="3853119"/>
          </a:xfrm>
          <a:prstGeom prst="rect">
            <a:avLst/>
          </a:prstGeom>
        </p:spPr>
        <p:txBody>
          <a:bodyPr spcFirstLastPara="1" vert="horz" wrap="square" lIns="68569" tIns="68569" rIns="68569" bIns="68569" numCol="1" anchor="t" anchorCtr="0" compatLnSpc="1">
            <a:prstTxWarp prst="textNoShape">
              <a:avLst/>
            </a:prstTxWarp>
            <a:noAutofit/>
          </a:bodyPr>
          <a:lstStyle/>
          <a:p>
            <a:pPr marL="85725" indent="0">
              <a:lnSpc>
                <a:spcPct val="90000"/>
              </a:lnSpc>
              <a:spcBef>
                <a:spcPts val="600"/>
              </a:spcBef>
              <a:spcAft>
                <a:spcPts val="0"/>
              </a:spcAft>
              <a:buSzPts val="1800"/>
              <a:buNone/>
            </a:pPr>
            <a:r>
              <a:rPr lang="en-US" sz="1200" b="1" u="sng" dirty="0"/>
              <a:t>Prioritization in Bin Packing:</a:t>
            </a:r>
          </a:p>
          <a:p>
            <a:pPr indent="-257175">
              <a:lnSpc>
                <a:spcPct val="90000"/>
              </a:lnSpc>
              <a:spcBef>
                <a:spcPts val="600"/>
              </a:spcBef>
              <a:spcAft>
                <a:spcPts val="0"/>
              </a:spcAft>
              <a:buSzPts val="1800"/>
            </a:pPr>
            <a:r>
              <a:rPr lang="en-US" sz="1200" dirty="0"/>
              <a:t>2013 bin packing survey: </a:t>
            </a:r>
            <a:r>
              <a:rPr lang="en-US" sz="1200" i="1" dirty="0">
                <a:solidFill>
                  <a:srgbClr val="0040C0"/>
                </a:solidFill>
              </a:rPr>
              <a:t>3 out of 163 papers </a:t>
            </a:r>
            <a:r>
              <a:rPr lang="en-US" sz="1200" dirty="0"/>
              <a:t>since 1980 </a:t>
            </a:r>
            <a:r>
              <a:rPr lang="en-US" sz="1200" i="1" dirty="0">
                <a:solidFill>
                  <a:srgbClr val="0040C0"/>
                </a:solidFill>
              </a:rPr>
              <a:t>included prioritization considerations</a:t>
            </a:r>
            <a:r>
              <a:rPr lang="en-US" sz="1200" dirty="0"/>
              <a:t>; </a:t>
            </a:r>
            <a:r>
              <a:rPr lang="en-US" sz="1200" i="1" dirty="0">
                <a:solidFill>
                  <a:srgbClr val="0040C0"/>
                </a:solidFill>
              </a:rPr>
              <a:t>one of the least studied areas in packing literature </a:t>
            </a:r>
            <a:r>
              <a:rPr lang="en-US" sz="1200" dirty="0"/>
              <a:t>(</a:t>
            </a:r>
            <a:r>
              <a:rPr lang="en-US" sz="1200" dirty="0" err="1"/>
              <a:t>Bortfeldt</a:t>
            </a:r>
            <a:r>
              <a:rPr lang="en-US" sz="1200" dirty="0"/>
              <a:t> and </a:t>
            </a:r>
            <a:r>
              <a:rPr lang="de-DE" sz="1200" dirty="0"/>
              <a:t>Wäscher, 2013).</a:t>
            </a:r>
          </a:p>
          <a:p>
            <a:pPr indent="-257175">
              <a:lnSpc>
                <a:spcPct val="90000"/>
              </a:lnSpc>
              <a:spcBef>
                <a:spcPts val="600"/>
              </a:spcBef>
              <a:spcAft>
                <a:spcPts val="0"/>
              </a:spcAft>
              <a:buSzPts val="1800"/>
            </a:pPr>
            <a:r>
              <a:rPr lang="de-DE" sz="1200" dirty="0"/>
              <a:t>Recent research into the </a:t>
            </a:r>
            <a:r>
              <a:rPr lang="de-DE" sz="1200" i="1" dirty="0">
                <a:solidFill>
                  <a:srgbClr val="0040C0"/>
                </a:solidFill>
              </a:rPr>
              <a:t>family unity</a:t>
            </a:r>
            <a:r>
              <a:rPr lang="de-DE" sz="1200" dirty="0">
                <a:solidFill>
                  <a:srgbClr val="0040C0"/>
                </a:solidFill>
              </a:rPr>
              <a:t> concept </a:t>
            </a:r>
            <a:r>
              <a:rPr lang="de-DE" sz="1200" dirty="0"/>
              <a:t>with weakly heterogeneous items and single bins (Erbayrak, Özkır, and Yıldırım, 2021).</a:t>
            </a:r>
          </a:p>
          <a:p>
            <a:pPr indent="-257175">
              <a:lnSpc>
                <a:spcPct val="90000"/>
              </a:lnSpc>
              <a:spcBef>
                <a:spcPts val="600"/>
              </a:spcBef>
              <a:spcAft>
                <a:spcPts val="0"/>
              </a:spcAft>
              <a:buSzPts val="1800"/>
            </a:pPr>
            <a:r>
              <a:rPr lang="de-DE" sz="1200" dirty="0"/>
              <a:t>Most bin packing prioritization considerations: (1) </a:t>
            </a:r>
            <a:r>
              <a:rPr lang="de-DE" sz="1200" i="1" dirty="0">
                <a:solidFill>
                  <a:srgbClr val="0040C0"/>
                </a:solidFill>
              </a:rPr>
              <a:t>Online problems </a:t>
            </a:r>
            <a:r>
              <a:rPr lang="de-DE" sz="1200" dirty="0"/>
              <a:t>and </a:t>
            </a:r>
            <a:r>
              <a:rPr lang="de-DE" sz="1200" i="1" dirty="0">
                <a:solidFill>
                  <a:srgbClr val="0040C0"/>
                </a:solidFill>
              </a:rPr>
              <a:t>rearranging within a minimal distance </a:t>
            </a:r>
            <a:r>
              <a:rPr lang="de-DE" sz="1200" dirty="0"/>
              <a:t>from original location; (2) </a:t>
            </a:r>
            <a:r>
              <a:rPr lang="de-DE" sz="1200" i="1" dirty="0">
                <a:solidFill>
                  <a:srgbClr val="0040C0"/>
                </a:solidFill>
              </a:rPr>
              <a:t>precedence constraints </a:t>
            </a:r>
            <a:r>
              <a:rPr lang="de-DE" sz="1200" dirty="0"/>
              <a:t>with </a:t>
            </a:r>
            <a:r>
              <a:rPr lang="de-DE" sz="1200" i="1" dirty="0">
                <a:solidFill>
                  <a:srgbClr val="0040C0"/>
                </a:solidFill>
              </a:rPr>
              <a:t>homogeneous items</a:t>
            </a:r>
            <a:r>
              <a:rPr lang="de-DE" sz="1200" dirty="0"/>
              <a:t>.</a:t>
            </a:r>
          </a:p>
          <a:p>
            <a:pPr marL="85725" indent="0">
              <a:lnSpc>
                <a:spcPct val="90000"/>
              </a:lnSpc>
              <a:spcBef>
                <a:spcPts val="600"/>
              </a:spcBef>
              <a:spcAft>
                <a:spcPts val="0"/>
              </a:spcAft>
              <a:buSzPts val="1800"/>
              <a:buNone/>
            </a:pPr>
            <a:r>
              <a:rPr lang="en-US" sz="1200" b="1" u="sng" dirty="0"/>
              <a:t>Military Focus:</a:t>
            </a:r>
          </a:p>
          <a:p>
            <a:pPr indent="-257175">
              <a:lnSpc>
                <a:spcPct val="90000"/>
              </a:lnSpc>
              <a:spcBef>
                <a:spcPts val="600"/>
              </a:spcBef>
              <a:spcAft>
                <a:spcPts val="0"/>
              </a:spcAft>
              <a:buClr>
                <a:schemeClr val="tx1"/>
              </a:buClr>
              <a:buSzPts val="1800"/>
            </a:pPr>
            <a:r>
              <a:rPr lang="en-US" sz="1200" i="1" dirty="0">
                <a:solidFill>
                  <a:srgbClr val="0040C0"/>
                </a:solidFill>
              </a:rPr>
              <a:t>Amphibious embarkation planning </a:t>
            </a:r>
            <a:r>
              <a:rPr lang="en-US" sz="1200" dirty="0"/>
              <a:t>using constraint programming with </a:t>
            </a:r>
            <a:r>
              <a:rPr lang="en-US" sz="1200" i="1" dirty="0">
                <a:solidFill>
                  <a:srgbClr val="0040C0"/>
                </a:solidFill>
              </a:rPr>
              <a:t>single bins </a:t>
            </a:r>
            <a:r>
              <a:rPr lang="en-US" sz="1200" dirty="0"/>
              <a:t>and </a:t>
            </a:r>
            <a:r>
              <a:rPr lang="en-US" sz="1200" i="1" dirty="0">
                <a:solidFill>
                  <a:srgbClr val="0040C0"/>
                </a:solidFill>
              </a:rPr>
              <a:t>no bin selection </a:t>
            </a:r>
            <a:r>
              <a:rPr lang="en-US" sz="1200" dirty="0"/>
              <a:t>(Chircop &amp; </a:t>
            </a:r>
            <a:r>
              <a:rPr lang="en-US" sz="1200" dirty="0" err="1"/>
              <a:t>Surendonk</a:t>
            </a:r>
            <a:r>
              <a:rPr lang="en-US" sz="1200" dirty="0"/>
              <a:t>, 2019)</a:t>
            </a:r>
            <a:r>
              <a:rPr lang="de-DE" sz="1200" dirty="0"/>
              <a:t>.</a:t>
            </a:r>
          </a:p>
          <a:p>
            <a:pPr marL="85725" indent="0">
              <a:lnSpc>
                <a:spcPct val="90000"/>
              </a:lnSpc>
              <a:spcBef>
                <a:spcPts val="600"/>
              </a:spcBef>
              <a:spcAft>
                <a:spcPts val="0"/>
              </a:spcAft>
              <a:buSzPts val="1800"/>
              <a:buNone/>
            </a:pPr>
            <a:r>
              <a:rPr lang="en-US" sz="1200" b="1" u="sng" dirty="0"/>
              <a:t>Two-Stage Approach: </a:t>
            </a:r>
            <a:r>
              <a:rPr lang="en-US" sz="1200" b="1" u="sng" dirty="0">
                <a:sym typeface="Wingdings" panose="05000000000000000000" pitchFamily="2" charset="2"/>
              </a:rPr>
              <a:t>Bin Selection Problem  Bin Packing Problem</a:t>
            </a:r>
            <a:r>
              <a:rPr lang="en-US" sz="1200" b="1" u="sng" dirty="0"/>
              <a:t>:</a:t>
            </a:r>
          </a:p>
          <a:p>
            <a:pPr indent="-257175">
              <a:lnSpc>
                <a:spcPct val="90000"/>
              </a:lnSpc>
              <a:spcBef>
                <a:spcPts val="600"/>
              </a:spcBef>
              <a:spcAft>
                <a:spcPts val="0"/>
              </a:spcAft>
              <a:buSzPts val="1800"/>
            </a:pPr>
            <a:r>
              <a:rPr lang="en-US" sz="1200" dirty="0"/>
              <a:t>Most papers look at </a:t>
            </a:r>
            <a:r>
              <a:rPr lang="en-US" sz="1200" i="1" dirty="0">
                <a:solidFill>
                  <a:srgbClr val="0040C0"/>
                </a:solidFill>
              </a:rPr>
              <a:t>bin selection and packing as two separate problems</a:t>
            </a:r>
            <a:r>
              <a:rPr lang="en-US" sz="1200" dirty="0"/>
              <a:t>.</a:t>
            </a:r>
          </a:p>
          <a:p>
            <a:pPr lvl="1" indent="-257175">
              <a:lnSpc>
                <a:spcPct val="90000"/>
              </a:lnSpc>
              <a:spcBef>
                <a:spcPts val="600"/>
              </a:spcBef>
              <a:spcAft>
                <a:spcPts val="0"/>
              </a:spcAft>
              <a:buSzPts val="1800"/>
            </a:pPr>
            <a:r>
              <a:rPr lang="en-US" sz="1200" dirty="0"/>
              <a:t>Recent research combines bin selection and packing using </a:t>
            </a:r>
            <a:r>
              <a:rPr lang="en-US" sz="1200" i="1" dirty="0">
                <a:solidFill>
                  <a:srgbClr val="0040C0"/>
                </a:solidFill>
              </a:rPr>
              <a:t>heuristics</a:t>
            </a:r>
            <a:r>
              <a:rPr lang="en-US" sz="1200" dirty="0"/>
              <a:t> (</a:t>
            </a:r>
            <a:r>
              <a:rPr lang="en-US" sz="1200" dirty="0" err="1"/>
              <a:t>Paquay</a:t>
            </a:r>
            <a:r>
              <a:rPr lang="en-US" sz="1200" dirty="0"/>
              <a:t> et al., 2018), and </a:t>
            </a:r>
            <a:r>
              <a:rPr lang="en-US" sz="1200" i="1" dirty="0">
                <a:solidFill>
                  <a:srgbClr val="0040C0"/>
                </a:solidFill>
              </a:rPr>
              <a:t>decomposition or branch-and-check methods</a:t>
            </a:r>
            <a:r>
              <a:rPr lang="en-US" sz="1200" dirty="0"/>
              <a:t> (Fontaine and </a:t>
            </a:r>
            <a:r>
              <a:rPr lang="en-US" sz="1200" dirty="0" err="1"/>
              <a:t>Minner</a:t>
            </a:r>
            <a:r>
              <a:rPr lang="en-US" sz="1200" dirty="0"/>
              <a:t>, 2023).</a:t>
            </a:r>
          </a:p>
        </p:txBody>
      </p:sp>
      <p:sp>
        <p:nvSpPr>
          <p:cNvPr id="5" name="Google Shape;47;p8">
            <a:extLst>
              <a:ext uri="{FF2B5EF4-FFF2-40B4-BE49-F238E27FC236}">
                <a16:creationId xmlns:a16="http://schemas.microsoft.com/office/drawing/2014/main" id="{370E3E6A-3760-40D1-44E8-65980A09D0DF}"/>
              </a:ext>
            </a:extLst>
          </p:cNvPr>
          <p:cNvSpPr txBox="1">
            <a:spLocks/>
          </p:cNvSpPr>
          <p:nvPr/>
        </p:nvSpPr>
        <p:spPr bwMode="auto">
          <a:xfrm>
            <a:off x="1485900" y="594461"/>
            <a:ext cx="6172200" cy="50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Related Literature</a:t>
            </a:r>
            <a:endParaRPr lang="en-US" sz="1500" i="1" dirty="0"/>
          </a:p>
        </p:txBody>
      </p:sp>
      <p:grpSp>
        <p:nvGrpSpPr>
          <p:cNvPr id="4" name="Group 3">
            <a:extLst>
              <a:ext uri="{FF2B5EF4-FFF2-40B4-BE49-F238E27FC236}">
                <a16:creationId xmlns:a16="http://schemas.microsoft.com/office/drawing/2014/main" id="{A131568B-83FF-72A2-3E17-0983AEA49E97}"/>
              </a:ext>
            </a:extLst>
          </p:cNvPr>
          <p:cNvGrpSpPr/>
          <p:nvPr/>
        </p:nvGrpSpPr>
        <p:grpSpPr>
          <a:xfrm>
            <a:off x="2111439" y="112776"/>
            <a:ext cx="6944559" cy="225552"/>
            <a:chOff x="2111439" y="112776"/>
            <a:chExt cx="6944559" cy="225552"/>
          </a:xfrm>
        </p:grpSpPr>
        <p:sp>
          <p:nvSpPr>
            <p:cNvPr id="6" name="Arrow: Pentagon 5">
              <a:extLst>
                <a:ext uri="{FF2B5EF4-FFF2-40B4-BE49-F238E27FC236}">
                  <a16:creationId xmlns:a16="http://schemas.microsoft.com/office/drawing/2014/main" id="{9AE64FE6-BA9B-1926-FE20-72B7A63577B7}"/>
                </a:ext>
              </a:extLst>
            </p:cNvPr>
            <p:cNvSpPr/>
            <p:nvPr/>
          </p:nvSpPr>
          <p:spPr>
            <a:xfrm>
              <a:off x="2111439" y="112776"/>
              <a:ext cx="1223487" cy="22555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7" name="Arrow: Chevron 6">
              <a:extLst>
                <a:ext uri="{FF2B5EF4-FFF2-40B4-BE49-F238E27FC236}">
                  <a16:creationId xmlns:a16="http://schemas.microsoft.com/office/drawing/2014/main" id="{C24BEAD9-8F57-C870-49BF-5387FB3EA5CC}"/>
                </a:ext>
              </a:extLst>
            </p:cNvPr>
            <p:cNvSpPr/>
            <p:nvPr/>
          </p:nvSpPr>
          <p:spPr>
            <a:xfrm>
              <a:off x="3255653"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8" name="Arrow: Chevron 7">
              <a:extLst>
                <a:ext uri="{FF2B5EF4-FFF2-40B4-BE49-F238E27FC236}">
                  <a16:creationId xmlns:a16="http://schemas.microsoft.com/office/drawing/2014/main" id="{0052ED71-82AA-C671-5A82-9FBFBD628ECD}"/>
                </a:ext>
              </a:extLst>
            </p:cNvPr>
            <p:cNvSpPr/>
            <p:nvPr/>
          </p:nvSpPr>
          <p:spPr>
            <a:xfrm>
              <a:off x="4399868"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9" name="Arrow: Chevron 8">
              <a:extLst>
                <a:ext uri="{FF2B5EF4-FFF2-40B4-BE49-F238E27FC236}">
                  <a16:creationId xmlns:a16="http://schemas.microsoft.com/office/drawing/2014/main" id="{2D9D30D4-DBA3-E533-B5B9-8C4DB79FDA19}"/>
                </a:ext>
              </a:extLst>
            </p:cNvPr>
            <p:cNvSpPr/>
            <p:nvPr/>
          </p:nvSpPr>
          <p:spPr>
            <a:xfrm>
              <a:off x="5544082" y="112776"/>
              <a:ext cx="1223487" cy="225552"/>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10" name="Arrow: Chevron 9">
              <a:extLst>
                <a:ext uri="{FF2B5EF4-FFF2-40B4-BE49-F238E27FC236}">
                  <a16:creationId xmlns:a16="http://schemas.microsoft.com/office/drawing/2014/main" id="{AD00BC6B-E15C-A711-1FDC-8371181FA153}"/>
                </a:ext>
              </a:extLst>
            </p:cNvPr>
            <p:cNvSpPr/>
            <p:nvPr/>
          </p:nvSpPr>
          <p:spPr>
            <a:xfrm>
              <a:off x="6688297"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11" name="Arrow: Chevron 10">
              <a:extLst>
                <a:ext uri="{FF2B5EF4-FFF2-40B4-BE49-F238E27FC236}">
                  <a16:creationId xmlns:a16="http://schemas.microsoft.com/office/drawing/2014/main" id="{0521CEF2-2181-BB92-D11B-BC11C22E7196}"/>
                </a:ext>
              </a:extLst>
            </p:cNvPr>
            <p:cNvSpPr/>
            <p:nvPr/>
          </p:nvSpPr>
          <p:spPr>
            <a:xfrm>
              <a:off x="7832511"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sp>
        <p:nvSpPr>
          <p:cNvPr id="2" name="Slide Number Placeholder 1">
            <a:extLst>
              <a:ext uri="{FF2B5EF4-FFF2-40B4-BE49-F238E27FC236}">
                <a16:creationId xmlns:a16="http://schemas.microsoft.com/office/drawing/2014/main" id="{3C5DB175-3C9A-770D-C3FD-1AB32A764B9E}"/>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Tree>
    <p:extLst>
      <p:ext uri="{BB962C8B-B14F-4D97-AF65-F5344CB8AC3E}">
        <p14:creationId xmlns:p14="http://schemas.microsoft.com/office/powerpoint/2010/main" val="901612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8" name="Google Shape;48;p8"/>
          <p:cNvSpPr txBox="1">
            <a:spLocks noGrp="1"/>
          </p:cNvSpPr>
          <p:nvPr>
            <p:ph type="body" idx="1"/>
          </p:nvPr>
        </p:nvSpPr>
        <p:spPr>
          <a:xfrm>
            <a:off x="376517" y="994813"/>
            <a:ext cx="8390965" cy="3853119"/>
          </a:xfrm>
          <a:prstGeom prst="rect">
            <a:avLst/>
          </a:prstGeom>
        </p:spPr>
        <p:txBody>
          <a:bodyPr spcFirstLastPara="1" vert="horz" wrap="square" lIns="68569" tIns="68569" rIns="68569" bIns="68569" numCol="1" anchor="t" anchorCtr="0" compatLnSpc="1">
            <a:prstTxWarp prst="textNoShape">
              <a:avLst/>
            </a:prstTxWarp>
            <a:noAutofit/>
          </a:bodyPr>
          <a:lstStyle/>
          <a:p>
            <a:pPr marL="85725" indent="0">
              <a:lnSpc>
                <a:spcPct val="90000"/>
              </a:lnSpc>
              <a:spcBef>
                <a:spcPts val="600"/>
              </a:spcBef>
              <a:spcAft>
                <a:spcPts val="0"/>
              </a:spcAft>
              <a:buSzPts val="1800"/>
              <a:buNone/>
            </a:pPr>
            <a:r>
              <a:rPr lang="en-US" sz="1100" b="1" u="sng" dirty="0"/>
              <a:t>Following the typology of </a:t>
            </a:r>
            <a:r>
              <a:rPr lang="en-US" sz="1100" b="1" u="sng" dirty="0" err="1"/>
              <a:t>Wäscher</a:t>
            </a:r>
            <a:r>
              <a:rPr lang="en-US" sz="1100" b="1" u="sng" dirty="0"/>
              <a:t> et al. (2007):</a:t>
            </a:r>
          </a:p>
          <a:p>
            <a:pPr marL="257175" indent="-171450">
              <a:lnSpc>
                <a:spcPct val="90000"/>
              </a:lnSpc>
              <a:spcBef>
                <a:spcPts val="600"/>
              </a:spcBef>
              <a:spcAft>
                <a:spcPts val="0"/>
              </a:spcAft>
              <a:buSzPts val="1800"/>
            </a:pPr>
            <a:r>
              <a:rPr lang="en-US" sz="1100" b="1" dirty="0"/>
              <a:t>Residual Bin Packing Problem: </a:t>
            </a:r>
            <a:r>
              <a:rPr lang="en-US" sz="1100" i="1" dirty="0"/>
              <a:t>The problem of packing a set of strongly heterogeneous items into a set of bins when several types of bins of different sizes are available and the objective is to minimize the total cost of bins used for loading the items.</a:t>
            </a:r>
          </a:p>
          <a:p>
            <a:pPr marL="85725" indent="0">
              <a:lnSpc>
                <a:spcPct val="90000"/>
              </a:lnSpc>
              <a:spcBef>
                <a:spcPts val="600"/>
              </a:spcBef>
              <a:spcAft>
                <a:spcPts val="0"/>
              </a:spcAft>
              <a:buSzPts val="1800"/>
              <a:buNone/>
            </a:pPr>
            <a:endParaRPr lang="en-US" sz="1100" i="1" dirty="0"/>
          </a:p>
          <a:p>
            <a:pPr marL="85725" indent="0">
              <a:lnSpc>
                <a:spcPct val="90000"/>
              </a:lnSpc>
              <a:spcBef>
                <a:spcPts val="600"/>
              </a:spcBef>
              <a:spcAft>
                <a:spcPts val="0"/>
              </a:spcAft>
              <a:buSzPts val="1800"/>
              <a:buNone/>
            </a:pPr>
            <a:r>
              <a:rPr lang="en-US" sz="1100" b="1" u="sng" dirty="0"/>
              <a:t>Key Assumptions:</a:t>
            </a:r>
          </a:p>
          <a:p>
            <a:pPr marL="257175" indent="-171450">
              <a:lnSpc>
                <a:spcPct val="90000"/>
              </a:lnSpc>
              <a:spcBef>
                <a:spcPts val="600"/>
              </a:spcBef>
              <a:spcAft>
                <a:spcPts val="0"/>
              </a:spcAft>
              <a:buClr>
                <a:schemeClr val="tx1"/>
              </a:buClr>
              <a:buSzPts val="1800"/>
            </a:pPr>
            <a:r>
              <a:rPr lang="en-US" sz="1100" i="1" dirty="0">
                <a:solidFill>
                  <a:srgbClr val="0040C0"/>
                </a:solidFill>
              </a:rPr>
              <a:t>All vessels have equal priority </a:t>
            </a:r>
            <a:r>
              <a:rPr lang="en-US" sz="1100" dirty="0"/>
              <a:t>(no scheduling or time component). </a:t>
            </a:r>
          </a:p>
          <a:p>
            <a:pPr marL="257175" indent="-171450">
              <a:lnSpc>
                <a:spcPct val="90000"/>
              </a:lnSpc>
              <a:spcBef>
                <a:spcPts val="600"/>
              </a:spcBef>
              <a:spcAft>
                <a:spcPts val="0"/>
              </a:spcAft>
              <a:buClr>
                <a:schemeClr val="tx1"/>
              </a:buClr>
              <a:buSzPts val="1800"/>
            </a:pPr>
            <a:r>
              <a:rPr lang="en-US" sz="1100" i="1" dirty="0">
                <a:solidFill>
                  <a:srgbClr val="0040C0"/>
                </a:solidFill>
              </a:rPr>
              <a:t>Offline problem </a:t>
            </a:r>
            <a:r>
              <a:rPr lang="en-US" sz="1100" dirty="0"/>
              <a:t>(the total set of items to be packed is known), and all item/group level prioritizations and group assignments are known.</a:t>
            </a:r>
          </a:p>
          <a:p>
            <a:pPr marL="257175" indent="-171450">
              <a:lnSpc>
                <a:spcPct val="90000"/>
              </a:lnSpc>
              <a:spcBef>
                <a:spcPts val="600"/>
              </a:spcBef>
              <a:spcAft>
                <a:spcPts val="0"/>
              </a:spcAft>
              <a:buClr>
                <a:schemeClr val="tx1"/>
              </a:buClr>
              <a:buSzPts val="1800"/>
            </a:pPr>
            <a:r>
              <a:rPr lang="en-US" sz="1100" i="1" dirty="0">
                <a:solidFill>
                  <a:srgbClr val="0040C0"/>
                </a:solidFill>
              </a:rPr>
              <a:t>Items have priority levels within their assigned groups</a:t>
            </a:r>
            <a:r>
              <a:rPr lang="en-US" sz="1100" dirty="0"/>
              <a:t>, but not relative to items in adjacent groups.</a:t>
            </a:r>
          </a:p>
          <a:p>
            <a:pPr marL="85725" indent="0">
              <a:lnSpc>
                <a:spcPct val="90000"/>
              </a:lnSpc>
              <a:spcBef>
                <a:spcPts val="600"/>
              </a:spcBef>
              <a:spcAft>
                <a:spcPts val="0"/>
              </a:spcAft>
              <a:buSzPts val="1800"/>
              <a:buNone/>
            </a:pPr>
            <a:endParaRPr lang="en-US" sz="1100" b="1" dirty="0"/>
          </a:p>
          <a:p>
            <a:pPr marL="85725" indent="0">
              <a:lnSpc>
                <a:spcPct val="90000"/>
              </a:lnSpc>
              <a:spcBef>
                <a:spcPts val="600"/>
              </a:spcBef>
              <a:spcAft>
                <a:spcPts val="0"/>
              </a:spcAft>
              <a:buSzPts val="1800"/>
              <a:buNone/>
            </a:pPr>
            <a:r>
              <a:rPr lang="en-US" sz="1100" b="1" u="sng" dirty="0"/>
              <a:t>Mixed Integer Linear Programming Formulation:</a:t>
            </a:r>
          </a:p>
          <a:p>
            <a:pPr marL="257175" indent="-171450">
              <a:lnSpc>
                <a:spcPct val="90000"/>
              </a:lnSpc>
              <a:spcBef>
                <a:spcPts val="600"/>
              </a:spcBef>
              <a:spcAft>
                <a:spcPts val="0"/>
              </a:spcAft>
              <a:buSzPts val="1800"/>
            </a:pPr>
            <a:r>
              <a:rPr lang="en-US" sz="1100" b="1" dirty="0"/>
              <a:t>Stage 1: Bin Selection. </a:t>
            </a:r>
            <a:r>
              <a:rPr lang="en-US" sz="1100" dirty="0"/>
              <a:t>Select a subset of vessels that (1) minimizes total unused space or (2) approaches a desirable space utilization rate per bin (Longhorn et al., 2022).</a:t>
            </a:r>
          </a:p>
          <a:p>
            <a:pPr marL="257175" indent="-171450">
              <a:lnSpc>
                <a:spcPct val="90000"/>
              </a:lnSpc>
              <a:spcBef>
                <a:spcPts val="600"/>
              </a:spcBef>
              <a:spcAft>
                <a:spcPts val="0"/>
              </a:spcAft>
              <a:buSzPts val="1800"/>
            </a:pPr>
            <a:r>
              <a:rPr lang="en-US" sz="1100" b="1" dirty="0"/>
              <a:t>Stage 2: Bin Packing. </a:t>
            </a:r>
            <a:r>
              <a:rPr lang="en-US" sz="1100" dirty="0"/>
              <a:t>Pack selected bins in a way that minimizes the prioritization-weighted distances of pairs of items in the same group, and each item from the assigned vessel’s off-loading point.</a:t>
            </a:r>
            <a:endParaRPr lang="en-US" sz="1100" b="1" dirty="0"/>
          </a:p>
          <a:p>
            <a:pPr marL="257175" indent="-171450">
              <a:lnSpc>
                <a:spcPct val="90000"/>
              </a:lnSpc>
              <a:spcBef>
                <a:spcPts val="600"/>
              </a:spcBef>
              <a:spcAft>
                <a:spcPts val="0"/>
              </a:spcAft>
              <a:buSzPts val="1800"/>
            </a:pPr>
            <a:r>
              <a:rPr lang="en-US" sz="1100" b="1" dirty="0"/>
              <a:t>Standard Constraints. </a:t>
            </a:r>
            <a:r>
              <a:rPr lang="en-US" sz="1100" dirty="0"/>
              <a:t>Equipment rotation restrictions, obstacle avoidance, space buffering, balanced loading, etc.</a:t>
            </a:r>
          </a:p>
          <a:p>
            <a:pPr marL="257175" indent="-171450">
              <a:lnSpc>
                <a:spcPct val="90000"/>
              </a:lnSpc>
              <a:spcBef>
                <a:spcPts val="600"/>
              </a:spcBef>
              <a:spcAft>
                <a:spcPts val="0"/>
              </a:spcAft>
              <a:buSzPts val="1800"/>
            </a:pPr>
            <a:r>
              <a:rPr lang="en-US" sz="1100" b="1"/>
              <a:t>Procedure</a:t>
            </a:r>
            <a:r>
              <a:rPr lang="en-US" sz="1100" b="1" dirty="0"/>
              <a:t>. </a:t>
            </a:r>
            <a:r>
              <a:rPr lang="en-US" sz="1100" dirty="0"/>
              <a:t>Decomposition and/or heuristics depending on computational complexity.</a:t>
            </a:r>
            <a:endParaRPr lang="en-US" sz="1100" b="1" i="1" dirty="0"/>
          </a:p>
        </p:txBody>
      </p:sp>
      <p:sp>
        <p:nvSpPr>
          <p:cNvPr id="2" name="Google Shape;47;p8">
            <a:extLst>
              <a:ext uri="{FF2B5EF4-FFF2-40B4-BE49-F238E27FC236}">
                <a16:creationId xmlns:a16="http://schemas.microsoft.com/office/drawing/2014/main" id="{6AA766D6-1D31-3F2C-576F-5FBE7D3C8EB8}"/>
              </a:ext>
            </a:extLst>
          </p:cNvPr>
          <p:cNvSpPr txBox="1">
            <a:spLocks noGrp="1"/>
          </p:cNvSpPr>
          <p:nvPr>
            <p:ph type="title"/>
          </p:nvPr>
        </p:nvSpPr>
        <p:spPr>
          <a:xfrm>
            <a:off x="1485900" y="594461"/>
            <a:ext cx="6172200" cy="501975"/>
          </a:xfrm>
          <a:prstGeom prst="rect">
            <a:avLst/>
          </a:prstGeom>
        </p:spPr>
        <p:txBody>
          <a:bodyPr spcFirstLastPara="1" vert="horz" wrap="square" lIns="68569" tIns="68569" rIns="68569" bIns="68569" numCol="1" anchor="ctr" anchorCtr="0" compatLnSpc="1">
            <a:prstTxWarp prst="textNoShape">
              <a:avLst/>
            </a:prstTxWarp>
            <a:noAutofit/>
          </a:bodyPr>
          <a:lstStyle/>
          <a:p>
            <a:pPr>
              <a:spcBef>
                <a:spcPts val="0"/>
              </a:spcBef>
              <a:spcAft>
                <a:spcPts val="0"/>
              </a:spcAft>
            </a:pPr>
            <a:r>
              <a:rPr lang="en-US" sz="2100" dirty="0"/>
              <a:t>Proposed Approach</a:t>
            </a:r>
            <a:endParaRPr sz="1500" i="1" dirty="0"/>
          </a:p>
        </p:txBody>
      </p:sp>
      <p:sp>
        <p:nvSpPr>
          <p:cNvPr id="7" name="Star: 5 Points 6">
            <a:extLst>
              <a:ext uri="{FF2B5EF4-FFF2-40B4-BE49-F238E27FC236}">
                <a16:creationId xmlns:a16="http://schemas.microsoft.com/office/drawing/2014/main" id="{8F4E502D-C17C-30EC-4F81-F43300A6F5BD}"/>
              </a:ext>
            </a:extLst>
          </p:cNvPr>
          <p:cNvSpPr/>
          <p:nvPr/>
        </p:nvSpPr>
        <p:spPr>
          <a:xfrm>
            <a:off x="457425" y="3793137"/>
            <a:ext cx="228600" cy="228600"/>
          </a:xfrm>
          <a:prstGeom prst="star5">
            <a:avLst/>
          </a:prstGeom>
          <a:solidFill>
            <a:srgbClr val="FFFF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5742194-C9AD-B5DD-467C-A4DEA6705D16}"/>
              </a:ext>
            </a:extLst>
          </p:cNvPr>
          <p:cNvGrpSpPr/>
          <p:nvPr/>
        </p:nvGrpSpPr>
        <p:grpSpPr>
          <a:xfrm>
            <a:off x="2111439" y="112776"/>
            <a:ext cx="6944559" cy="225552"/>
            <a:chOff x="2111439" y="112776"/>
            <a:chExt cx="6944559" cy="225552"/>
          </a:xfrm>
        </p:grpSpPr>
        <p:sp>
          <p:nvSpPr>
            <p:cNvPr id="9" name="Arrow: Pentagon 8">
              <a:extLst>
                <a:ext uri="{FF2B5EF4-FFF2-40B4-BE49-F238E27FC236}">
                  <a16:creationId xmlns:a16="http://schemas.microsoft.com/office/drawing/2014/main" id="{962851C9-23AB-80DD-42AF-8AC6D787ACF6}"/>
                </a:ext>
              </a:extLst>
            </p:cNvPr>
            <p:cNvSpPr/>
            <p:nvPr/>
          </p:nvSpPr>
          <p:spPr>
            <a:xfrm>
              <a:off x="2111439" y="112776"/>
              <a:ext cx="1223487" cy="22555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10" name="Arrow: Chevron 9">
              <a:extLst>
                <a:ext uri="{FF2B5EF4-FFF2-40B4-BE49-F238E27FC236}">
                  <a16:creationId xmlns:a16="http://schemas.microsoft.com/office/drawing/2014/main" id="{BA953E34-042A-01A3-A6A1-673B7A5A9769}"/>
                </a:ext>
              </a:extLst>
            </p:cNvPr>
            <p:cNvSpPr/>
            <p:nvPr/>
          </p:nvSpPr>
          <p:spPr>
            <a:xfrm>
              <a:off x="3255653"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11" name="Arrow: Chevron 10">
              <a:extLst>
                <a:ext uri="{FF2B5EF4-FFF2-40B4-BE49-F238E27FC236}">
                  <a16:creationId xmlns:a16="http://schemas.microsoft.com/office/drawing/2014/main" id="{9606D2C4-9E52-56F0-8915-668C9CB98089}"/>
                </a:ext>
              </a:extLst>
            </p:cNvPr>
            <p:cNvSpPr/>
            <p:nvPr/>
          </p:nvSpPr>
          <p:spPr>
            <a:xfrm>
              <a:off x="4399868"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12" name="Arrow: Chevron 11">
              <a:extLst>
                <a:ext uri="{FF2B5EF4-FFF2-40B4-BE49-F238E27FC236}">
                  <a16:creationId xmlns:a16="http://schemas.microsoft.com/office/drawing/2014/main" id="{A3B0FD51-D753-91EC-B195-296B20EA9B59}"/>
                </a:ext>
              </a:extLst>
            </p:cNvPr>
            <p:cNvSpPr/>
            <p:nvPr/>
          </p:nvSpPr>
          <p:spPr>
            <a:xfrm>
              <a:off x="5544082" y="112776"/>
              <a:ext cx="1223487" cy="225552"/>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13" name="Arrow: Chevron 12">
              <a:extLst>
                <a:ext uri="{FF2B5EF4-FFF2-40B4-BE49-F238E27FC236}">
                  <a16:creationId xmlns:a16="http://schemas.microsoft.com/office/drawing/2014/main" id="{1EBB1324-39A7-FF0C-9E2A-54C8C0EDB74E}"/>
                </a:ext>
              </a:extLst>
            </p:cNvPr>
            <p:cNvSpPr/>
            <p:nvPr/>
          </p:nvSpPr>
          <p:spPr>
            <a:xfrm>
              <a:off x="6688297"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14" name="Arrow: Chevron 13">
              <a:extLst>
                <a:ext uri="{FF2B5EF4-FFF2-40B4-BE49-F238E27FC236}">
                  <a16:creationId xmlns:a16="http://schemas.microsoft.com/office/drawing/2014/main" id="{BA48E788-F5BA-5E28-A6C4-A8BBC749F652}"/>
                </a:ext>
              </a:extLst>
            </p:cNvPr>
            <p:cNvSpPr/>
            <p:nvPr/>
          </p:nvSpPr>
          <p:spPr>
            <a:xfrm>
              <a:off x="7832511"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sp>
        <p:nvSpPr>
          <p:cNvPr id="3" name="Slide Number Placeholder 2">
            <a:extLst>
              <a:ext uri="{FF2B5EF4-FFF2-40B4-BE49-F238E27FC236}">
                <a16:creationId xmlns:a16="http://schemas.microsoft.com/office/drawing/2014/main" id="{57241D4D-BB30-42AE-715B-65622D7C851B}"/>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Tree>
    <p:extLst>
      <p:ext uri="{BB962C8B-B14F-4D97-AF65-F5344CB8AC3E}">
        <p14:creationId xmlns:p14="http://schemas.microsoft.com/office/powerpoint/2010/main" val="183111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ncstate-ppt-template-16x9-horizontal-left-brick (1)</Template>
  <TotalTime>3437</TotalTime>
  <Words>3524</Words>
  <Application>Microsoft Office PowerPoint</Application>
  <PresentationFormat>On-screen Show (16:9)</PresentationFormat>
  <Paragraphs>422</Paragraphs>
  <Slides>22</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Cambria Math</vt:lpstr>
      <vt:lpstr>Wingdings</vt:lpstr>
      <vt:lpstr>NCStateU-horizontal-left-logo</vt:lpstr>
      <vt:lpstr>Automated Vessel Selection  and Combat Load Planning</vt:lpstr>
      <vt:lpstr>PowerPoint Presentation</vt:lpstr>
      <vt:lpstr>Problem Motivation and Research Question</vt:lpstr>
      <vt:lpstr>PowerPoint Presentation</vt:lpstr>
      <vt:lpstr>PowerPoint Presentation</vt:lpstr>
      <vt:lpstr>PowerPoint Presentation</vt:lpstr>
      <vt:lpstr>PowerPoint Presentation</vt:lpstr>
      <vt:lpstr>PowerPoint Presentation</vt:lpstr>
      <vt:lpstr>Proposed Approach</vt:lpstr>
      <vt:lpstr>Sets</vt:lpstr>
      <vt:lpstr>Constraints</vt:lpstr>
      <vt:lpstr>PowerPoint Presentation</vt:lpstr>
      <vt:lpstr>Conclusion</vt:lpstr>
      <vt:lpstr>Backup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Kirschenman</dc:creator>
  <cp:lastModifiedBy>Will Kirschenman</cp:lastModifiedBy>
  <cp:revision>121</cp:revision>
  <dcterms:created xsi:type="dcterms:W3CDTF">2023-11-03T17:17:29Z</dcterms:created>
  <dcterms:modified xsi:type="dcterms:W3CDTF">2024-10-18T17:38:10Z</dcterms:modified>
</cp:coreProperties>
</file>